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D60317-EBD7-4B9D-A317-7FA378289D48}" type="datetimeFigureOut">
              <a:rPr lang="th-TH" smtClean="0"/>
              <a:pPr/>
              <a:t>17/09/59</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25947D-9827-4FAD-9A46-57DB5D669092}" type="slidenum">
              <a:rPr lang="th-TH" smtClean="0"/>
              <a:pPr/>
              <a:t>‹#›</a:t>
            </a:fld>
            <a:endParaRPr lang="th-T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h-TH" altLang="en-US" smtClean="0"/>
          </a:p>
        </p:txBody>
      </p:sp>
      <p:sp>
        <p:nvSpPr>
          <p:cNvPr id="163844" name="Slide Number Placeholder 3"/>
          <p:cNvSpPr>
            <a:spLocks noGrp="1"/>
          </p:cNvSpPr>
          <p:nvPr>
            <p:ph type="sldNum" sz="quarter" idx="5"/>
          </p:nvPr>
        </p:nvSpPr>
        <p:spPr bwMode="auto">
          <a:noFill/>
          <a:ln>
            <a:miter lim="800000"/>
            <a:headEnd/>
            <a:tailEnd/>
          </a:ln>
        </p:spPr>
        <p:txBody>
          <a:bodyPr/>
          <a:lstStyle/>
          <a:p>
            <a:fld id="{82682C58-3A45-433B-BDF9-06D7A1E92292}" type="slidenum">
              <a:rPr lang="en-US" altLang="en-US" smtClean="0"/>
              <a:pPr/>
              <a:t>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h-TH" altLang="en-US" smtClean="0"/>
          </a:p>
        </p:txBody>
      </p:sp>
      <p:sp>
        <p:nvSpPr>
          <p:cNvPr id="164868" name="Slide Number Placeholder 3"/>
          <p:cNvSpPr>
            <a:spLocks noGrp="1"/>
          </p:cNvSpPr>
          <p:nvPr>
            <p:ph type="sldNum" sz="quarter" idx="5"/>
          </p:nvPr>
        </p:nvSpPr>
        <p:spPr bwMode="auto">
          <a:noFill/>
          <a:ln>
            <a:miter lim="800000"/>
            <a:headEnd/>
            <a:tailEnd/>
          </a:ln>
        </p:spPr>
        <p:txBody>
          <a:bodyPr/>
          <a:lstStyle/>
          <a:p>
            <a:fld id="{ADFE92C5-3F82-45AA-BEAD-7ACADA369C76}" type="slidenum">
              <a:rPr lang="en-US" altLang="en-US" smtClean="0"/>
              <a:pPr/>
              <a:t>3</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74ADCC1B-A95D-48C7-A458-708274485934}" type="datetimeFigureOut">
              <a:rPr lang="th-TH" smtClean="0"/>
              <a:pPr/>
              <a:t>17/09/59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B12ED17-9FB0-4266-A1FA-EEF75AE8F65A}" type="slidenum">
              <a:rPr lang="th-TH"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74ADCC1B-A95D-48C7-A458-708274485934}" type="datetimeFigureOut">
              <a:rPr lang="th-TH" smtClean="0"/>
              <a:pPr/>
              <a:t>17/09/59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B12ED17-9FB0-4266-A1FA-EEF75AE8F65A}"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74ADCC1B-A95D-48C7-A458-708274485934}" type="datetimeFigureOut">
              <a:rPr lang="th-TH" smtClean="0"/>
              <a:pPr/>
              <a:t>17/09/59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B12ED17-9FB0-4266-A1FA-EEF75AE8F65A}"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74ADCC1B-A95D-48C7-A458-708274485934}" type="datetimeFigureOut">
              <a:rPr lang="th-TH" smtClean="0"/>
              <a:pPr/>
              <a:t>17/09/59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B12ED17-9FB0-4266-A1FA-EEF75AE8F65A}"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DCC1B-A95D-48C7-A458-708274485934}" type="datetimeFigureOut">
              <a:rPr lang="th-TH" smtClean="0"/>
              <a:pPr/>
              <a:t>17/09/59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B12ED17-9FB0-4266-A1FA-EEF75AE8F65A}" type="slidenum">
              <a:rPr lang="th-TH" smtClean="0"/>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74ADCC1B-A95D-48C7-A458-708274485934}" type="datetimeFigureOut">
              <a:rPr lang="th-TH" smtClean="0"/>
              <a:pPr/>
              <a:t>17/09/59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7B12ED17-9FB0-4266-A1FA-EEF75AE8F65A}"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74ADCC1B-A95D-48C7-A458-708274485934}" type="datetimeFigureOut">
              <a:rPr lang="th-TH" smtClean="0"/>
              <a:pPr/>
              <a:t>17/09/59</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7B12ED17-9FB0-4266-A1FA-EEF75AE8F65A}"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74ADCC1B-A95D-48C7-A458-708274485934}" type="datetimeFigureOut">
              <a:rPr lang="th-TH" smtClean="0"/>
              <a:pPr/>
              <a:t>17/09/59</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7B12ED17-9FB0-4266-A1FA-EEF75AE8F65A}"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DCC1B-A95D-48C7-A458-708274485934}" type="datetimeFigureOut">
              <a:rPr lang="th-TH" smtClean="0"/>
              <a:pPr/>
              <a:t>17/09/59</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7B12ED17-9FB0-4266-A1FA-EEF75AE8F65A}"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DCC1B-A95D-48C7-A458-708274485934}" type="datetimeFigureOut">
              <a:rPr lang="th-TH" smtClean="0"/>
              <a:pPr/>
              <a:t>17/09/59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7B12ED17-9FB0-4266-A1FA-EEF75AE8F65A}" type="slidenum">
              <a:rPr lang="th-TH" smtClean="0"/>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DCC1B-A95D-48C7-A458-708274485934}" type="datetimeFigureOut">
              <a:rPr lang="th-TH" smtClean="0"/>
              <a:pPr/>
              <a:t>17/09/59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7B12ED17-9FB0-4266-A1FA-EEF75AE8F65A}" type="slidenum">
              <a:rPr lang="th-TH" smtClean="0"/>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DCC1B-A95D-48C7-A458-708274485934}" type="datetimeFigureOut">
              <a:rPr lang="th-TH" smtClean="0"/>
              <a:pPr/>
              <a:t>17/09/59</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2ED17-9FB0-4266-A1FA-EEF75AE8F65A}" type="slidenum">
              <a:rPr lang="th-TH" smtClean="0"/>
              <a:pPr/>
              <a:t>‹#›</a:t>
            </a:fld>
            <a:endParaRPr lang="th-T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englishclub.com/grammar/prepositions-at-in-on-time.htm" TargetMode="External"/><Relationship Id="rId2" Type="http://schemas.openxmlformats.org/officeDocument/2006/relationships/hyperlink" Target="https://www.englishclub.com/grammar/prepositions-place.ht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1773238"/>
            <a:ext cx="7772400" cy="1470025"/>
          </a:xfrm>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rPr>
              <a:t>BUS 6000</a:t>
            </a:r>
          </a:p>
        </p:txBody>
      </p:sp>
      <p:sp>
        <p:nvSpPr>
          <p:cNvPr id="3" name="Subtitle 2"/>
          <p:cNvSpPr>
            <a:spLocks noGrp="1"/>
          </p:cNvSpPr>
          <p:nvPr>
            <p:ph type="subTitle" idx="1"/>
          </p:nvPr>
        </p:nvSpPr>
        <p:spPr>
          <a:xfrm>
            <a:off x="684213" y="2997200"/>
            <a:ext cx="8135937" cy="838200"/>
          </a:xfrm>
        </p:spPr>
        <p:txBody>
          <a:bodyPr rtlCol="0">
            <a:noAutofit/>
          </a:bodyPr>
          <a:lstStyle/>
          <a:p>
            <a:pPr eaLnBrk="1" fontAlgn="auto" hangingPunct="1">
              <a:spcAft>
                <a:spcPts val="0"/>
              </a:spcAft>
              <a:defRPr/>
            </a:pPr>
            <a:r>
              <a:rPr lang="en-US" sz="4000" dirty="0" smtClean="0">
                <a:solidFill>
                  <a:schemeClr val="tx1"/>
                </a:solidFill>
                <a:effectLst>
                  <a:outerShdw blurRad="38100" dist="38100" dir="2700000" algn="tl">
                    <a:srgbClr val="000000">
                      <a:alpha val="43137"/>
                    </a:srgbClr>
                  </a:outerShdw>
                </a:effectLst>
              </a:rPr>
              <a:t>Techniques for Reading Business Texts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268"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6300788" y="182563"/>
            <a:ext cx="2754312" cy="584200"/>
          </a:xfrm>
          <a:prstGeom prst="rect">
            <a:avLst/>
          </a:prstGeom>
          <a:noFill/>
        </p:spPr>
        <p:txBody>
          <a:bodyPr wrap="none">
            <a:spAutoFit/>
          </a:bodyPr>
          <a:lstStyle/>
          <a:p>
            <a:pPr eaLnBrk="1" hangingPunct="1">
              <a:defRPr/>
            </a:pPr>
            <a:r>
              <a:rPr lang="en-US" sz="3200" dirty="0">
                <a:effectLst>
                  <a:outerShdw blurRad="38100" dist="38100" dir="2700000" algn="tl">
                    <a:srgbClr val="000000">
                      <a:alpha val="43137"/>
                    </a:srgbClr>
                  </a:outerShdw>
                </a:effectLst>
                <a:cs typeface="Arial" charset="0"/>
              </a:rPr>
              <a:t>Parts of Speech</a:t>
            </a:r>
          </a:p>
        </p:txBody>
      </p:sp>
      <p:sp>
        <p:nvSpPr>
          <p:cNvPr id="4" name="Rectangle 3"/>
          <p:cNvSpPr/>
          <p:nvPr/>
        </p:nvSpPr>
        <p:spPr>
          <a:xfrm>
            <a:off x="446088" y="908050"/>
            <a:ext cx="8251825" cy="954088"/>
          </a:xfrm>
          <a:prstGeom prst="rect">
            <a:avLst/>
          </a:prstGeom>
        </p:spPr>
        <p:txBody>
          <a:bodyPr>
            <a:spAutoFit/>
          </a:bodyPr>
          <a:lstStyle/>
          <a:p>
            <a:pPr eaLnBrk="1" hangingPunct="1">
              <a:defRPr/>
            </a:pPr>
            <a:r>
              <a:rPr lang="en-US" sz="2800" b="1" dirty="0"/>
              <a:t>3. </a:t>
            </a:r>
            <a:r>
              <a:rPr lang="en-US" sz="2800" b="1" dirty="0">
                <a:effectLst>
                  <a:outerShdw blurRad="38100" dist="38100" dir="2700000" algn="tl">
                    <a:srgbClr val="000000">
                      <a:alpha val="43137"/>
                    </a:srgbClr>
                  </a:outerShdw>
                </a:effectLst>
              </a:rPr>
              <a:t>Verb</a:t>
            </a:r>
            <a:r>
              <a:rPr lang="en-US" sz="2800" b="1" dirty="0"/>
              <a:t>   </a:t>
            </a:r>
            <a:r>
              <a:rPr lang="en-US" sz="2800" b="1" i="1" dirty="0">
                <a:solidFill>
                  <a:srgbClr val="000099"/>
                </a:solidFill>
              </a:rPr>
              <a:t>a word that shows an action (physical or mental) or state of being of the subject in a sentence.</a:t>
            </a:r>
          </a:p>
        </p:txBody>
      </p:sp>
      <p:sp>
        <p:nvSpPr>
          <p:cNvPr id="5" name="TextBox 4"/>
          <p:cNvSpPr txBox="1"/>
          <p:nvPr/>
        </p:nvSpPr>
        <p:spPr>
          <a:xfrm>
            <a:off x="619125" y="2133600"/>
            <a:ext cx="7905750" cy="954088"/>
          </a:xfrm>
          <a:prstGeom prst="rect">
            <a:avLst/>
          </a:prstGeom>
          <a:noFill/>
        </p:spPr>
        <p:txBody>
          <a:bodyPr wrap="none">
            <a:spAutoFit/>
          </a:bodyPr>
          <a:lstStyle/>
          <a:p>
            <a:pPr marL="514350" indent="-514350" eaLnBrk="1" hangingPunct="1">
              <a:buFontTx/>
              <a:buAutoNum type="alphaLcPeriod"/>
              <a:defRPr/>
            </a:pPr>
            <a:r>
              <a:rPr lang="en-US" sz="2800" b="1" i="1" dirty="0">
                <a:latin typeface="+mn-lt"/>
              </a:rPr>
              <a:t>Helping verbs (auxiliary verbs) – </a:t>
            </a:r>
          </a:p>
          <a:p>
            <a:pPr eaLnBrk="1" hangingPunct="1">
              <a:defRPr/>
            </a:pPr>
            <a:r>
              <a:rPr lang="en-US" sz="2800" b="1" i="1" dirty="0">
                <a:latin typeface="+mn-lt"/>
              </a:rPr>
              <a:t>be, do, have, can, could, would, may, might, must… </a:t>
            </a:r>
            <a:endParaRPr lang="th-TH" sz="2800" b="1" i="1" dirty="0">
              <a:latin typeface="+mn-lt"/>
            </a:endParaRPr>
          </a:p>
        </p:txBody>
      </p:sp>
      <p:sp>
        <p:nvSpPr>
          <p:cNvPr id="7" name="TextBox 6"/>
          <p:cNvSpPr txBox="1"/>
          <p:nvPr/>
        </p:nvSpPr>
        <p:spPr>
          <a:xfrm>
            <a:off x="636588" y="3500438"/>
            <a:ext cx="7107237" cy="1385887"/>
          </a:xfrm>
          <a:prstGeom prst="rect">
            <a:avLst/>
          </a:prstGeom>
          <a:noFill/>
        </p:spPr>
        <p:txBody>
          <a:bodyPr wrap="none">
            <a:spAutoFit/>
          </a:bodyPr>
          <a:lstStyle/>
          <a:p>
            <a:pPr eaLnBrk="1" hangingPunct="1">
              <a:defRPr/>
            </a:pPr>
            <a:r>
              <a:rPr lang="en-US" sz="2800" b="1" i="1" dirty="0">
                <a:latin typeface="+mn-lt"/>
              </a:rPr>
              <a:t>b.   Action verbs  </a:t>
            </a:r>
          </a:p>
          <a:p>
            <a:pPr eaLnBrk="1" hangingPunct="1">
              <a:defRPr/>
            </a:pPr>
            <a:r>
              <a:rPr lang="en-US" sz="2800" b="1" i="1" dirty="0">
                <a:latin typeface="+mn-lt"/>
              </a:rPr>
              <a:t>	-   Transitive verbs – eat, buy, touch, kick</a:t>
            </a:r>
          </a:p>
          <a:p>
            <a:pPr eaLnBrk="1" hangingPunct="1">
              <a:defRPr/>
            </a:pPr>
            <a:r>
              <a:rPr lang="en-US" sz="2800" b="1" i="1" dirty="0">
                <a:latin typeface="+mn-lt"/>
              </a:rPr>
              <a:t>	-   Intransitive  verbs – sleep, go, stand</a:t>
            </a:r>
            <a:endParaRPr lang="th-TH" sz="2800" b="1" i="1"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292"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6300788" y="182563"/>
            <a:ext cx="2754312" cy="584200"/>
          </a:xfrm>
          <a:prstGeom prst="rect">
            <a:avLst/>
          </a:prstGeom>
          <a:noFill/>
        </p:spPr>
        <p:txBody>
          <a:bodyPr wrap="none">
            <a:spAutoFit/>
          </a:bodyPr>
          <a:lstStyle/>
          <a:p>
            <a:pPr eaLnBrk="1" hangingPunct="1">
              <a:defRPr/>
            </a:pPr>
            <a:r>
              <a:rPr lang="en-US" sz="3200" dirty="0">
                <a:effectLst>
                  <a:outerShdw blurRad="38100" dist="38100" dir="2700000" algn="tl">
                    <a:srgbClr val="000000">
                      <a:alpha val="43137"/>
                    </a:srgbClr>
                  </a:outerShdw>
                </a:effectLst>
                <a:cs typeface="Arial" charset="0"/>
              </a:rPr>
              <a:t>Parts of Speech</a:t>
            </a:r>
          </a:p>
        </p:txBody>
      </p:sp>
      <p:pic>
        <p:nvPicPr>
          <p:cNvPr id="12294" name="Picture 2"/>
          <p:cNvPicPr>
            <a:picLocks noChangeAspect="1" noChangeArrowheads="1"/>
          </p:cNvPicPr>
          <p:nvPr/>
        </p:nvPicPr>
        <p:blipFill>
          <a:blip r:embed="rId2" cstate="print"/>
          <a:srcRect/>
          <a:stretch>
            <a:fillRect/>
          </a:stretch>
        </p:blipFill>
        <p:spPr bwMode="auto">
          <a:xfrm>
            <a:off x="673100" y="1611313"/>
            <a:ext cx="7797800" cy="5072062"/>
          </a:xfrm>
          <a:prstGeom prst="rect">
            <a:avLst/>
          </a:prstGeom>
          <a:noFill/>
          <a:ln w="9525">
            <a:noFill/>
            <a:miter lim="800000"/>
            <a:headEnd/>
            <a:tailEnd/>
          </a:ln>
        </p:spPr>
      </p:pic>
      <p:sp>
        <p:nvSpPr>
          <p:cNvPr id="7" name="TextBox 6"/>
          <p:cNvSpPr txBox="1"/>
          <p:nvPr/>
        </p:nvSpPr>
        <p:spPr>
          <a:xfrm>
            <a:off x="479425" y="981075"/>
            <a:ext cx="7889875" cy="522288"/>
          </a:xfrm>
          <a:prstGeom prst="rect">
            <a:avLst/>
          </a:prstGeom>
          <a:noFill/>
        </p:spPr>
        <p:txBody>
          <a:bodyPr wrap="none">
            <a:spAutoFit/>
          </a:bodyPr>
          <a:lstStyle/>
          <a:p>
            <a:pPr eaLnBrk="1" hangingPunct="1">
              <a:defRPr/>
            </a:pPr>
            <a:r>
              <a:rPr lang="en-US" sz="2800" b="1" i="1" dirty="0">
                <a:latin typeface="+mn-lt"/>
              </a:rPr>
              <a:t>c. Linking verbs – shows state of  being or condition </a:t>
            </a:r>
            <a:endParaRPr lang="th-TH" sz="2800" b="1" i="1"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316"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6300788" y="182563"/>
            <a:ext cx="2754312" cy="584200"/>
          </a:xfrm>
          <a:prstGeom prst="rect">
            <a:avLst/>
          </a:prstGeom>
          <a:noFill/>
        </p:spPr>
        <p:txBody>
          <a:bodyPr wrap="none">
            <a:spAutoFit/>
          </a:bodyPr>
          <a:lstStyle/>
          <a:p>
            <a:pPr eaLnBrk="1" hangingPunct="1">
              <a:defRPr/>
            </a:pPr>
            <a:r>
              <a:rPr lang="en-US" sz="3200" dirty="0">
                <a:effectLst>
                  <a:outerShdw blurRad="38100" dist="38100" dir="2700000" algn="tl">
                    <a:srgbClr val="000000">
                      <a:alpha val="43137"/>
                    </a:srgbClr>
                  </a:outerShdw>
                </a:effectLst>
                <a:cs typeface="Arial" charset="0"/>
              </a:rPr>
              <a:t>Parts of Speech</a:t>
            </a:r>
          </a:p>
        </p:txBody>
      </p:sp>
      <p:sp>
        <p:nvSpPr>
          <p:cNvPr id="4" name="TextBox 3"/>
          <p:cNvSpPr txBox="1"/>
          <p:nvPr/>
        </p:nvSpPr>
        <p:spPr>
          <a:xfrm>
            <a:off x="150813" y="908050"/>
            <a:ext cx="8993187" cy="1385888"/>
          </a:xfrm>
          <a:prstGeom prst="rect">
            <a:avLst/>
          </a:prstGeom>
          <a:noFill/>
        </p:spPr>
        <p:txBody>
          <a:bodyPr>
            <a:spAutoFit/>
          </a:bodyPr>
          <a:lstStyle/>
          <a:p>
            <a:pPr marL="514350" indent="-514350" eaLnBrk="1" hangingPunct="1">
              <a:buFontTx/>
              <a:buAutoNum type="arabicPeriod" startAt="4"/>
              <a:defRPr/>
            </a:pPr>
            <a:r>
              <a:rPr lang="en-US" sz="2800" b="1" dirty="0">
                <a:effectLst>
                  <a:outerShdw blurRad="38100" dist="38100" dir="2700000" algn="tl">
                    <a:srgbClr val="000000">
                      <a:alpha val="43137"/>
                    </a:srgbClr>
                  </a:outerShdw>
                </a:effectLst>
              </a:rPr>
              <a:t>Adjective  -  </a:t>
            </a:r>
            <a:r>
              <a:rPr lang="en-US" sz="2800" b="1" i="1" dirty="0">
                <a:solidFill>
                  <a:srgbClr val="000099"/>
                </a:solidFill>
              </a:rPr>
              <a:t>describe a noun or a pronoun. </a:t>
            </a:r>
          </a:p>
          <a:p>
            <a:pPr eaLnBrk="1" hangingPunct="1">
              <a:defRPr/>
            </a:pPr>
            <a:r>
              <a:rPr lang="en-US" sz="2800" b="1" i="1" dirty="0">
                <a:solidFill>
                  <a:srgbClr val="000099"/>
                </a:solidFill>
              </a:rPr>
              <a:t>Adjectives can specify the quality, the size, and the number </a:t>
            </a:r>
          </a:p>
          <a:p>
            <a:pPr eaLnBrk="1" hangingPunct="1">
              <a:defRPr/>
            </a:pPr>
            <a:r>
              <a:rPr lang="en-US" sz="2800" b="1" i="1" dirty="0">
                <a:solidFill>
                  <a:srgbClr val="000099"/>
                </a:solidFill>
              </a:rPr>
              <a:t>of nouns or pronouns.</a:t>
            </a:r>
            <a:endParaRPr lang="th-TH" sz="2800" b="1" i="1" dirty="0">
              <a:solidFill>
                <a:srgbClr val="000099"/>
              </a:solidFill>
            </a:endParaRPr>
          </a:p>
        </p:txBody>
      </p:sp>
      <p:pic>
        <p:nvPicPr>
          <p:cNvPr id="13319" name="Picture 2"/>
          <p:cNvPicPr>
            <a:picLocks noChangeAspect="1" noChangeArrowheads="1"/>
          </p:cNvPicPr>
          <p:nvPr/>
        </p:nvPicPr>
        <p:blipFill>
          <a:blip r:embed="rId2" cstate="print"/>
          <a:srcRect/>
          <a:stretch>
            <a:fillRect/>
          </a:stretch>
        </p:blipFill>
        <p:spPr bwMode="auto">
          <a:xfrm>
            <a:off x="1176338" y="2409825"/>
            <a:ext cx="6854825" cy="2470150"/>
          </a:xfrm>
          <a:prstGeom prst="rect">
            <a:avLst/>
          </a:prstGeom>
          <a:noFill/>
          <a:ln w="9525">
            <a:noFill/>
            <a:miter lim="800000"/>
            <a:headEnd/>
            <a:tailEnd/>
          </a:ln>
        </p:spPr>
      </p:pic>
      <p:sp>
        <p:nvSpPr>
          <p:cNvPr id="8" name="Rectangle 7"/>
          <p:cNvSpPr/>
          <p:nvPr/>
        </p:nvSpPr>
        <p:spPr>
          <a:xfrm>
            <a:off x="750888" y="4879975"/>
            <a:ext cx="7705725" cy="1076325"/>
          </a:xfrm>
          <a:prstGeom prst="rect">
            <a:avLst/>
          </a:prstGeom>
        </p:spPr>
        <p:txBody>
          <a:bodyPr>
            <a:spAutoFit/>
          </a:bodyPr>
          <a:lstStyle/>
          <a:p>
            <a:pPr eaLnBrk="1" hangingPunct="1">
              <a:defRPr/>
            </a:pPr>
            <a:r>
              <a:rPr lang="en-US" sz="3200" b="1" i="1" u="sng" dirty="0">
                <a:solidFill>
                  <a:srgbClr val="FF0000"/>
                </a:solidFill>
                <a:effectLst>
                  <a:outerShdw blurRad="38100" dist="38100" dir="2700000" algn="tl">
                    <a:srgbClr val="000000">
                      <a:alpha val="43137"/>
                    </a:srgbClr>
                  </a:outerShdw>
                </a:effectLst>
                <a:latin typeface="Arial"/>
              </a:rPr>
              <a:t>the</a:t>
            </a:r>
            <a:r>
              <a:rPr lang="en-US" sz="3200" b="1" i="1" dirty="0">
                <a:solidFill>
                  <a:srgbClr val="FF0000"/>
                </a:solidFill>
                <a:effectLst>
                  <a:outerShdw blurRad="38100" dist="38100" dir="2700000" algn="tl">
                    <a:srgbClr val="000000">
                      <a:alpha val="43137"/>
                    </a:srgbClr>
                  </a:outerShdw>
                </a:effectLst>
                <a:latin typeface="Arial"/>
              </a:rPr>
              <a:t>   </a:t>
            </a:r>
            <a:r>
              <a:rPr lang="en-US" sz="3200" b="1" i="1" u="sng" dirty="0">
                <a:solidFill>
                  <a:srgbClr val="FF0000"/>
                </a:solidFill>
                <a:effectLst>
                  <a:outerShdw blurRad="38100" dist="38100" dir="2700000" algn="tl">
                    <a:srgbClr val="000000">
                      <a:alpha val="43137"/>
                    </a:srgbClr>
                  </a:outerShdw>
                </a:effectLst>
                <a:latin typeface="Arial"/>
              </a:rPr>
              <a:t>unused</a:t>
            </a:r>
            <a:r>
              <a:rPr lang="en-US" sz="3200" b="1" i="1" dirty="0">
                <a:solidFill>
                  <a:srgbClr val="FF0000"/>
                </a:solidFill>
                <a:effectLst>
                  <a:outerShdw blurRad="38100" dist="38100" dir="2700000" algn="tl">
                    <a:srgbClr val="000000">
                      <a:alpha val="43137"/>
                    </a:srgbClr>
                  </a:outerShdw>
                </a:effectLst>
                <a:latin typeface="Arial"/>
              </a:rPr>
              <a:t>   </a:t>
            </a:r>
            <a:r>
              <a:rPr lang="en-US" sz="3200" b="1" i="1" u="sng" dirty="0">
                <a:solidFill>
                  <a:srgbClr val="FF0000"/>
                </a:solidFill>
                <a:effectLst>
                  <a:outerShdw blurRad="38100" dist="38100" dir="2700000" algn="tl">
                    <a:srgbClr val="000000">
                      <a:alpha val="43137"/>
                    </a:srgbClr>
                  </a:outerShdw>
                </a:effectLst>
                <a:latin typeface="Arial"/>
              </a:rPr>
              <a:t>big</a:t>
            </a:r>
            <a:r>
              <a:rPr lang="en-US" sz="3200" b="1" i="1" dirty="0">
                <a:solidFill>
                  <a:srgbClr val="FF0000"/>
                </a:solidFill>
                <a:effectLst>
                  <a:outerShdw blurRad="38100" dist="38100" dir="2700000" algn="tl">
                    <a:srgbClr val="000000">
                      <a:alpha val="43137"/>
                    </a:srgbClr>
                  </a:outerShdw>
                </a:effectLst>
                <a:latin typeface="Arial"/>
              </a:rPr>
              <a:t>   </a:t>
            </a:r>
            <a:r>
              <a:rPr lang="en-US" sz="3200" b="1" i="1" u="sng" dirty="0">
                <a:solidFill>
                  <a:srgbClr val="FF0000"/>
                </a:solidFill>
                <a:effectLst>
                  <a:outerShdw blurRad="38100" dist="38100" dir="2700000" algn="tl">
                    <a:srgbClr val="000000">
                      <a:alpha val="43137"/>
                    </a:srgbClr>
                  </a:outerShdw>
                </a:effectLst>
                <a:latin typeface="Arial"/>
              </a:rPr>
              <a:t>long-sleeved</a:t>
            </a:r>
            <a:r>
              <a:rPr lang="en-US" sz="3200" b="1" i="1" dirty="0">
                <a:solidFill>
                  <a:srgbClr val="FF0000"/>
                </a:solidFill>
                <a:effectLst>
                  <a:outerShdw blurRad="38100" dist="38100" dir="2700000" algn="tl">
                    <a:srgbClr val="000000">
                      <a:alpha val="43137"/>
                    </a:srgbClr>
                  </a:outerShdw>
                </a:effectLst>
                <a:latin typeface="Arial"/>
              </a:rPr>
              <a:t>   </a:t>
            </a:r>
          </a:p>
          <a:p>
            <a:pPr eaLnBrk="1" hangingPunct="1">
              <a:defRPr/>
            </a:pPr>
            <a:r>
              <a:rPr lang="en-US" sz="3200" b="1" i="1" u="sng" dirty="0">
                <a:solidFill>
                  <a:srgbClr val="FF0000"/>
                </a:solidFill>
                <a:effectLst>
                  <a:outerShdw blurRad="38100" dist="38100" dir="2700000" algn="tl">
                    <a:srgbClr val="000000">
                      <a:alpha val="43137"/>
                    </a:srgbClr>
                  </a:outerShdw>
                </a:effectLst>
                <a:latin typeface="Arial"/>
              </a:rPr>
              <a:t>old</a:t>
            </a:r>
            <a:r>
              <a:rPr lang="en-US" sz="3200" b="1" i="1" dirty="0">
                <a:solidFill>
                  <a:srgbClr val="FF0000"/>
                </a:solidFill>
                <a:effectLst>
                  <a:outerShdw blurRad="38100" dist="38100" dir="2700000" algn="tl">
                    <a:srgbClr val="000000">
                      <a:alpha val="43137"/>
                    </a:srgbClr>
                  </a:outerShdw>
                </a:effectLst>
                <a:latin typeface="Arial"/>
              </a:rPr>
              <a:t>   </a:t>
            </a:r>
            <a:r>
              <a:rPr lang="en-US" sz="3200" b="1" i="1" u="sng" dirty="0">
                <a:solidFill>
                  <a:srgbClr val="FF0000"/>
                </a:solidFill>
                <a:effectLst>
                  <a:outerShdw blurRad="38100" dist="38100" dir="2700000" algn="tl">
                    <a:srgbClr val="000000">
                      <a:alpha val="43137"/>
                    </a:srgbClr>
                  </a:outerShdw>
                </a:effectLst>
                <a:latin typeface="Arial"/>
              </a:rPr>
              <a:t>blue</a:t>
            </a:r>
            <a:r>
              <a:rPr lang="en-US" sz="3200" b="1" i="1" dirty="0">
                <a:solidFill>
                  <a:srgbClr val="FF0000"/>
                </a:solidFill>
                <a:effectLst>
                  <a:outerShdw blurRad="38100" dist="38100" dir="2700000" algn="tl">
                    <a:srgbClr val="000000">
                      <a:alpha val="43137"/>
                    </a:srgbClr>
                  </a:outerShdw>
                </a:effectLst>
                <a:latin typeface="Arial"/>
              </a:rPr>
              <a:t>   </a:t>
            </a:r>
            <a:r>
              <a:rPr lang="en-US" sz="3200" b="1" i="1" u="sng" dirty="0">
                <a:solidFill>
                  <a:srgbClr val="FF0000"/>
                </a:solidFill>
                <a:effectLst>
                  <a:outerShdw blurRad="38100" dist="38100" dir="2700000" algn="tl">
                    <a:srgbClr val="000000">
                      <a:alpha val="43137"/>
                    </a:srgbClr>
                  </a:outerShdw>
                </a:effectLst>
                <a:latin typeface="Arial"/>
              </a:rPr>
              <a:t>Thai</a:t>
            </a:r>
            <a:r>
              <a:rPr lang="en-US" sz="3200" b="1" i="1" dirty="0">
                <a:solidFill>
                  <a:srgbClr val="FF0000"/>
                </a:solidFill>
                <a:effectLst>
                  <a:outerShdw blurRad="38100" dist="38100" dir="2700000" algn="tl">
                    <a:srgbClr val="000000">
                      <a:alpha val="43137"/>
                    </a:srgbClr>
                  </a:outerShdw>
                </a:effectLst>
                <a:latin typeface="Arial"/>
              </a:rPr>
              <a:t>   </a:t>
            </a:r>
            <a:r>
              <a:rPr lang="en-US" sz="3200" b="1" i="1" u="sng" dirty="0">
                <a:solidFill>
                  <a:srgbClr val="FF0000"/>
                </a:solidFill>
                <a:effectLst>
                  <a:outerShdw blurRad="38100" dist="38100" dir="2700000" algn="tl">
                    <a:srgbClr val="000000">
                      <a:alpha val="43137"/>
                    </a:srgbClr>
                  </a:outerShdw>
                </a:effectLst>
                <a:latin typeface="Arial"/>
              </a:rPr>
              <a:t>silk</a:t>
            </a:r>
            <a:r>
              <a:rPr lang="en-US" sz="3200" b="1" i="1" dirty="0">
                <a:solidFill>
                  <a:srgbClr val="FF0000"/>
                </a:solidFill>
                <a:effectLst>
                  <a:outerShdw blurRad="38100" dist="38100" dir="2700000" algn="tl">
                    <a:srgbClr val="000000">
                      <a:alpha val="43137"/>
                    </a:srgbClr>
                  </a:outerShdw>
                </a:effectLst>
                <a:latin typeface="Arial"/>
              </a:rPr>
              <a:t>   </a:t>
            </a:r>
            <a:r>
              <a:rPr lang="en-US" sz="3200" b="1" i="1" u="sng" dirty="0">
                <a:solidFill>
                  <a:srgbClr val="FF0000"/>
                </a:solidFill>
                <a:effectLst>
                  <a:outerShdw blurRad="38100" dist="38100" dir="2700000" algn="tl">
                    <a:srgbClr val="000000">
                      <a:alpha val="43137"/>
                    </a:srgbClr>
                  </a:outerShdw>
                </a:effectLst>
                <a:latin typeface="Arial"/>
              </a:rPr>
              <a:t>working</a:t>
            </a:r>
            <a:r>
              <a:rPr lang="en-US" sz="3200" b="1" i="1" dirty="0">
                <a:solidFill>
                  <a:srgbClr val="FF0000"/>
                </a:solidFill>
                <a:effectLst>
                  <a:outerShdw blurRad="38100" dist="38100" dir="2700000" algn="tl">
                    <a:srgbClr val="000000">
                      <a:alpha val="43137"/>
                    </a:srgbClr>
                  </a:outerShdw>
                </a:effectLst>
                <a:latin typeface="Arial"/>
              </a:rPr>
              <a:t> </a:t>
            </a:r>
            <a:r>
              <a:rPr lang="en-US" sz="3200" b="1" dirty="0">
                <a:latin typeface="Arial"/>
              </a:rPr>
              <a:t>  shirts.</a:t>
            </a:r>
            <a:endParaRPr lang="th-TH"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340" name="TextBox 4"/>
          <p:cNvSpPr txBox="1">
            <a:spLocks noChangeArrowheads="1"/>
          </p:cNvSpPr>
          <p:nvPr/>
        </p:nvSpPr>
        <p:spPr bwMode="auto">
          <a:xfrm>
            <a:off x="7954963" y="6311900"/>
            <a:ext cx="1084262"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6300788" y="182563"/>
            <a:ext cx="2754312" cy="584200"/>
          </a:xfrm>
          <a:prstGeom prst="rect">
            <a:avLst/>
          </a:prstGeom>
          <a:noFill/>
        </p:spPr>
        <p:txBody>
          <a:bodyPr wrap="none">
            <a:spAutoFit/>
          </a:bodyPr>
          <a:lstStyle/>
          <a:p>
            <a:pPr eaLnBrk="1" hangingPunct="1">
              <a:defRPr/>
            </a:pPr>
            <a:r>
              <a:rPr lang="en-US" sz="3200" dirty="0">
                <a:effectLst>
                  <a:outerShdw blurRad="38100" dist="38100" dir="2700000" algn="tl">
                    <a:srgbClr val="000000">
                      <a:alpha val="43137"/>
                    </a:srgbClr>
                  </a:outerShdw>
                </a:effectLst>
                <a:cs typeface="Arial" charset="0"/>
              </a:rPr>
              <a:t>Parts of Speech</a:t>
            </a:r>
          </a:p>
        </p:txBody>
      </p:sp>
      <p:sp>
        <p:nvSpPr>
          <p:cNvPr id="4" name="Rectangle 3"/>
          <p:cNvSpPr/>
          <p:nvPr/>
        </p:nvSpPr>
        <p:spPr>
          <a:xfrm>
            <a:off x="468313" y="908050"/>
            <a:ext cx="8413750" cy="1385888"/>
          </a:xfrm>
          <a:prstGeom prst="rect">
            <a:avLst/>
          </a:prstGeom>
        </p:spPr>
        <p:txBody>
          <a:bodyPr>
            <a:spAutoFit/>
          </a:bodyPr>
          <a:lstStyle/>
          <a:p>
            <a:pPr eaLnBrk="1" hangingPunct="1">
              <a:defRPr/>
            </a:pPr>
            <a:r>
              <a:rPr lang="en-US" sz="2800" b="1" i="1" dirty="0"/>
              <a:t>5. </a:t>
            </a:r>
            <a:r>
              <a:rPr lang="en-US" sz="2800" b="1" i="1" dirty="0">
                <a:effectLst>
                  <a:outerShdw blurRad="38100" dist="38100" dir="2700000" algn="tl">
                    <a:srgbClr val="000000">
                      <a:alpha val="43137"/>
                    </a:srgbClr>
                  </a:outerShdw>
                </a:effectLst>
              </a:rPr>
              <a:t>Adverb    </a:t>
            </a:r>
            <a:r>
              <a:rPr lang="en-US" sz="2800" b="1" i="1" dirty="0">
                <a:solidFill>
                  <a:srgbClr val="000099"/>
                </a:solidFill>
              </a:rPr>
              <a:t>are used to describe adjectives, verbs, or another adverb</a:t>
            </a:r>
            <a:r>
              <a:rPr lang="en-US" sz="2800" b="1" i="1" dirty="0"/>
              <a:t>. </a:t>
            </a:r>
          </a:p>
          <a:p>
            <a:pPr eaLnBrk="1" hangingPunct="1">
              <a:defRPr/>
            </a:pPr>
            <a:r>
              <a:rPr lang="en-US" sz="2800" b="1" i="1" dirty="0"/>
              <a:t>Manner, Time, Place, Degree, Frequency, Comparative</a:t>
            </a:r>
            <a:endParaRPr lang="th-TH" sz="2800" b="1" i="1" dirty="0"/>
          </a:p>
        </p:txBody>
      </p:sp>
      <p:pic>
        <p:nvPicPr>
          <p:cNvPr id="14343" name="Picture 2"/>
          <p:cNvPicPr>
            <a:picLocks noChangeAspect="1" noChangeArrowheads="1"/>
          </p:cNvPicPr>
          <p:nvPr/>
        </p:nvPicPr>
        <p:blipFill>
          <a:blip r:embed="rId2" cstate="print"/>
          <a:srcRect l="17577" t="36212" r="18484" b="5606"/>
          <a:stretch>
            <a:fillRect/>
          </a:stretch>
        </p:blipFill>
        <p:spPr bwMode="auto">
          <a:xfrm>
            <a:off x="958850" y="2287588"/>
            <a:ext cx="6992938" cy="4243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364"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6300788" y="182563"/>
            <a:ext cx="2754312" cy="584200"/>
          </a:xfrm>
          <a:prstGeom prst="rect">
            <a:avLst/>
          </a:prstGeom>
          <a:noFill/>
        </p:spPr>
        <p:txBody>
          <a:bodyPr wrap="none">
            <a:spAutoFit/>
          </a:bodyPr>
          <a:lstStyle/>
          <a:p>
            <a:pPr eaLnBrk="1" hangingPunct="1">
              <a:defRPr/>
            </a:pPr>
            <a:r>
              <a:rPr lang="en-US" sz="3200" dirty="0">
                <a:effectLst>
                  <a:outerShdw blurRad="38100" dist="38100" dir="2700000" algn="tl">
                    <a:srgbClr val="000000">
                      <a:alpha val="43137"/>
                    </a:srgbClr>
                  </a:outerShdw>
                </a:effectLst>
                <a:cs typeface="Arial" charset="0"/>
              </a:rPr>
              <a:t>Parts of Speech</a:t>
            </a:r>
          </a:p>
        </p:txBody>
      </p:sp>
      <p:sp>
        <p:nvSpPr>
          <p:cNvPr id="4" name="Rectangle 3"/>
          <p:cNvSpPr/>
          <p:nvPr/>
        </p:nvSpPr>
        <p:spPr>
          <a:xfrm>
            <a:off x="468313" y="795338"/>
            <a:ext cx="8413750" cy="954087"/>
          </a:xfrm>
          <a:prstGeom prst="rect">
            <a:avLst/>
          </a:prstGeom>
        </p:spPr>
        <p:txBody>
          <a:bodyPr>
            <a:spAutoFit/>
          </a:bodyPr>
          <a:lstStyle/>
          <a:p>
            <a:pPr eaLnBrk="1" hangingPunct="1">
              <a:defRPr/>
            </a:pPr>
            <a:r>
              <a:rPr lang="en-US" sz="2800" b="1" i="1" dirty="0">
                <a:effectLst>
                  <a:outerShdw blurRad="38100" dist="38100" dir="2700000" algn="tl">
                    <a:srgbClr val="000000">
                      <a:alpha val="43137"/>
                    </a:srgbClr>
                  </a:outerShdw>
                </a:effectLst>
              </a:rPr>
              <a:t>6. Preposition  - </a:t>
            </a:r>
            <a:r>
              <a:rPr lang="en-US" sz="2800" b="1" i="1" dirty="0">
                <a:solidFill>
                  <a:srgbClr val="000099"/>
                </a:solidFill>
                <a:effectLst>
                  <a:outerShdw blurRad="38100" dist="38100" dir="2700000" algn="tl">
                    <a:srgbClr val="000000">
                      <a:alpha val="43137"/>
                    </a:srgbClr>
                  </a:outerShdw>
                </a:effectLst>
              </a:rPr>
              <a:t>used to form a phrase that shows the relationship between noun and the rest of sentence</a:t>
            </a:r>
            <a:endParaRPr lang="th-TH" sz="2800" b="1" i="1" dirty="0">
              <a:solidFill>
                <a:srgbClr val="000099"/>
              </a:solidFill>
              <a:effectLst>
                <a:outerShdw blurRad="38100" dist="38100" dir="2700000" algn="tl">
                  <a:srgbClr val="000000">
                    <a:alpha val="43137"/>
                  </a:srgbClr>
                </a:outerShdw>
              </a:effectLst>
            </a:endParaRPr>
          </a:p>
        </p:txBody>
      </p:sp>
      <p:sp>
        <p:nvSpPr>
          <p:cNvPr id="15367" name="Rectangle 7"/>
          <p:cNvSpPr>
            <a:spLocks noChangeArrowheads="1"/>
          </p:cNvSpPr>
          <p:nvPr/>
        </p:nvSpPr>
        <p:spPr bwMode="auto">
          <a:xfrm>
            <a:off x="801688" y="2074863"/>
            <a:ext cx="7747000" cy="4000500"/>
          </a:xfrm>
          <a:prstGeom prst="rect">
            <a:avLst/>
          </a:prstGeom>
          <a:noFill/>
          <a:ln w="9525">
            <a:noFill/>
            <a:miter lim="800000"/>
            <a:headEnd/>
            <a:tailEnd/>
          </a:ln>
        </p:spPr>
        <p:txBody>
          <a:bodyPr>
            <a:spAutoFit/>
          </a:bodyPr>
          <a:lstStyle/>
          <a:p>
            <a:pPr eaLnBrk="1" hangingPunct="1"/>
            <a:r>
              <a:rPr lang="en-US" altLang="en-US" sz="3200" b="1" u="sng">
                <a:hlinkClick r:id="rId2"/>
              </a:rPr>
              <a:t>Prepositions of Place</a:t>
            </a:r>
            <a:endParaRPr lang="en-US" altLang="en-US" sz="3200" b="1"/>
          </a:p>
          <a:p>
            <a:pPr eaLnBrk="1" hangingPunct="1"/>
            <a:r>
              <a:rPr lang="en-US" altLang="en-US" sz="3200" b="1" i="1" u="sng"/>
              <a:t>on</a:t>
            </a:r>
            <a:r>
              <a:rPr lang="en-US" altLang="en-US" sz="3200" b="1" i="1"/>
              <a:t> the table, </a:t>
            </a:r>
            <a:r>
              <a:rPr lang="en-US" altLang="en-US" sz="3200" b="1" i="1" u="sng"/>
              <a:t>above</a:t>
            </a:r>
            <a:r>
              <a:rPr lang="en-US" altLang="en-US" sz="3200" b="1" i="1"/>
              <a:t> the house, </a:t>
            </a:r>
            <a:r>
              <a:rPr lang="en-US" altLang="en-US" sz="3200" b="1" i="1" u="sng"/>
              <a:t>over</a:t>
            </a:r>
            <a:r>
              <a:rPr lang="en-US" altLang="en-US" sz="3200" b="1" i="1"/>
              <a:t> the body, </a:t>
            </a:r>
            <a:r>
              <a:rPr lang="en-US" altLang="en-US" sz="3200" b="1" i="1" u="sng"/>
              <a:t>at</a:t>
            </a:r>
            <a:r>
              <a:rPr lang="en-US" altLang="en-US" sz="3200" b="1" i="1"/>
              <a:t> the airport, </a:t>
            </a:r>
            <a:r>
              <a:rPr lang="en-US" altLang="en-US" sz="3200" b="1" i="1" u="sng"/>
              <a:t>in</a:t>
            </a:r>
            <a:r>
              <a:rPr lang="en-US" altLang="en-US" sz="3200" b="1" i="1"/>
              <a:t> the box, </a:t>
            </a:r>
          </a:p>
          <a:p>
            <a:pPr eaLnBrk="1" hangingPunct="1"/>
            <a:r>
              <a:rPr lang="en-US" altLang="en-US" sz="3200" b="1" i="1" u="sng"/>
              <a:t>under</a:t>
            </a:r>
            <a:r>
              <a:rPr lang="en-US" altLang="en-US" sz="3200" b="1" i="1"/>
              <a:t> the tree, </a:t>
            </a:r>
            <a:r>
              <a:rPr lang="en-US" altLang="en-US" sz="3200" b="1" i="1" u="sng"/>
              <a:t>towards</a:t>
            </a:r>
            <a:r>
              <a:rPr lang="en-US" altLang="en-US" sz="3200" b="1" i="1"/>
              <a:t> the city </a:t>
            </a:r>
          </a:p>
          <a:p>
            <a:pPr eaLnBrk="1" hangingPunct="1"/>
            <a:endParaRPr lang="en-US" altLang="en-US" sz="1400" b="1" i="1">
              <a:solidFill>
                <a:srgbClr val="C00000"/>
              </a:solidFill>
            </a:endParaRPr>
          </a:p>
          <a:p>
            <a:pPr eaLnBrk="1" hangingPunct="1"/>
            <a:r>
              <a:rPr lang="en-US" altLang="en-US" sz="3200" b="1" i="1">
                <a:solidFill>
                  <a:srgbClr val="C00000"/>
                </a:solidFill>
              </a:rPr>
              <a:t>She is walking </a:t>
            </a:r>
            <a:r>
              <a:rPr lang="en-US" altLang="en-US" sz="3200" b="1" i="1" u="sng">
                <a:solidFill>
                  <a:srgbClr val="C00000"/>
                </a:solidFill>
              </a:rPr>
              <a:t>along</a:t>
            </a:r>
            <a:r>
              <a:rPr lang="en-US" altLang="en-US" sz="3200" b="1" i="1">
                <a:solidFill>
                  <a:srgbClr val="C00000"/>
                </a:solidFill>
              </a:rPr>
              <a:t> the quiet road </a:t>
            </a:r>
            <a:r>
              <a:rPr lang="en-US" altLang="en-US" sz="3200" b="1" i="1" u="sng">
                <a:solidFill>
                  <a:srgbClr val="C00000"/>
                </a:solidFill>
              </a:rPr>
              <a:t>at</a:t>
            </a:r>
            <a:r>
              <a:rPr lang="en-US" altLang="en-US" sz="3200" b="1" i="1">
                <a:solidFill>
                  <a:srgbClr val="C00000"/>
                </a:solidFill>
              </a:rPr>
              <a:t> night.</a:t>
            </a:r>
          </a:p>
          <a:p>
            <a:pPr eaLnBrk="1" hangingPunct="1"/>
            <a:endParaRPr lang="en-US" altLang="en-US" sz="1600" b="1" u="sng">
              <a:hlinkClick r:id="rId3"/>
            </a:endParaRPr>
          </a:p>
          <a:p>
            <a:pPr eaLnBrk="1" hangingPunct="1"/>
            <a:r>
              <a:rPr lang="en-US" altLang="en-US" sz="3200" b="1" u="sng">
                <a:hlinkClick r:id="rId3"/>
              </a:rPr>
              <a:t>Prepositions of Time</a:t>
            </a:r>
            <a:endParaRPr lang="en-US" altLang="en-US" sz="3200" b="1"/>
          </a:p>
          <a:p>
            <a:pPr eaLnBrk="1" hangingPunct="1"/>
            <a:r>
              <a:rPr lang="en-US" altLang="en-US" sz="3200" b="1" i="1" u="sng"/>
              <a:t>at</a:t>
            </a:r>
            <a:r>
              <a:rPr lang="en-US" altLang="en-US" sz="3200" b="1" i="1"/>
              <a:t> Christmas, </a:t>
            </a:r>
            <a:r>
              <a:rPr lang="en-US" altLang="en-US" sz="3200" b="1" i="1" u="sng"/>
              <a:t>in</a:t>
            </a:r>
            <a:r>
              <a:rPr lang="en-US" altLang="en-US" sz="3200" b="1" i="1"/>
              <a:t> May, </a:t>
            </a:r>
            <a:r>
              <a:rPr lang="en-US" altLang="en-US" sz="3200" b="1" i="1" u="sng"/>
              <a:t>on</a:t>
            </a:r>
            <a:r>
              <a:rPr lang="en-US" altLang="en-US" sz="3200" b="1" i="1"/>
              <a:t> Friday</a:t>
            </a:r>
            <a:endParaRPr lang="th-TH" altLang="en-US" sz="3200"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388"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6300788" y="182563"/>
            <a:ext cx="2754312" cy="584200"/>
          </a:xfrm>
          <a:prstGeom prst="rect">
            <a:avLst/>
          </a:prstGeom>
          <a:noFill/>
        </p:spPr>
        <p:txBody>
          <a:bodyPr wrap="none">
            <a:spAutoFit/>
          </a:bodyPr>
          <a:lstStyle/>
          <a:p>
            <a:pPr eaLnBrk="1" hangingPunct="1">
              <a:defRPr/>
            </a:pPr>
            <a:r>
              <a:rPr lang="en-US" sz="3200" dirty="0">
                <a:effectLst>
                  <a:outerShdw blurRad="38100" dist="38100" dir="2700000" algn="tl">
                    <a:srgbClr val="000000">
                      <a:alpha val="43137"/>
                    </a:srgbClr>
                  </a:outerShdw>
                </a:effectLst>
                <a:cs typeface="Arial" charset="0"/>
              </a:rPr>
              <a:t>Parts of Speech</a:t>
            </a:r>
          </a:p>
        </p:txBody>
      </p:sp>
      <p:sp>
        <p:nvSpPr>
          <p:cNvPr id="4" name="Rectangle 3"/>
          <p:cNvSpPr/>
          <p:nvPr/>
        </p:nvSpPr>
        <p:spPr>
          <a:xfrm>
            <a:off x="576263" y="981075"/>
            <a:ext cx="7991475" cy="1384300"/>
          </a:xfrm>
          <a:prstGeom prst="rect">
            <a:avLst/>
          </a:prstGeom>
        </p:spPr>
        <p:txBody>
          <a:bodyPr>
            <a:spAutoFit/>
          </a:bodyPr>
          <a:lstStyle/>
          <a:p>
            <a:pPr eaLnBrk="1" hangingPunct="1">
              <a:defRPr/>
            </a:pPr>
            <a:r>
              <a:rPr lang="en-US" sz="2800" b="1" dirty="0">
                <a:effectLst>
                  <a:outerShdw blurRad="38100" dist="38100" dir="2700000" algn="tl">
                    <a:srgbClr val="000000">
                      <a:alpha val="43137"/>
                    </a:srgbClr>
                  </a:outerShdw>
                </a:effectLst>
              </a:rPr>
              <a:t>7. </a:t>
            </a:r>
            <a:r>
              <a:rPr lang="en-US" sz="2800" b="1" u="sng" dirty="0">
                <a:effectLst>
                  <a:outerShdw blurRad="38100" dist="38100" dir="2700000" algn="tl">
                    <a:srgbClr val="000000">
                      <a:alpha val="43137"/>
                    </a:srgbClr>
                  </a:outerShdw>
                </a:effectLst>
              </a:rPr>
              <a:t>Conjunction</a:t>
            </a:r>
          </a:p>
          <a:p>
            <a:pPr eaLnBrk="1" hangingPunct="1">
              <a:defRPr/>
            </a:pPr>
            <a:r>
              <a:rPr lang="en-US" sz="2800" b="1" i="1" dirty="0">
                <a:solidFill>
                  <a:srgbClr val="000099"/>
                </a:solidFill>
                <a:effectLst>
                  <a:outerShdw blurRad="38100" dist="38100" dir="2700000" algn="tl">
                    <a:srgbClr val="000000">
                      <a:alpha val="43137"/>
                    </a:srgbClr>
                  </a:outerShdw>
                </a:effectLst>
              </a:rPr>
              <a:t>The conjunction is a part of a speech which joins words, phrases, or clauses together</a:t>
            </a:r>
            <a:endParaRPr lang="th-TH" sz="2800" b="1" i="1" dirty="0">
              <a:solidFill>
                <a:srgbClr val="000099"/>
              </a:solidFill>
              <a:effectLst>
                <a:outerShdw blurRad="38100" dist="38100" dir="2700000" algn="tl">
                  <a:srgbClr val="000000">
                    <a:alpha val="43137"/>
                  </a:srgbClr>
                </a:outerShdw>
              </a:effectLst>
            </a:endParaRPr>
          </a:p>
        </p:txBody>
      </p:sp>
      <p:sp>
        <p:nvSpPr>
          <p:cNvPr id="5" name="Rectangle 4"/>
          <p:cNvSpPr/>
          <p:nvPr/>
        </p:nvSpPr>
        <p:spPr>
          <a:xfrm>
            <a:off x="576263" y="2551113"/>
            <a:ext cx="7991475" cy="2740025"/>
          </a:xfrm>
          <a:prstGeom prst="rect">
            <a:avLst/>
          </a:prstGeom>
        </p:spPr>
        <p:txBody>
          <a:bodyPr>
            <a:spAutoFit/>
          </a:bodyPr>
          <a:lstStyle/>
          <a:p>
            <a:pPr marL="514350" indent="-514350" eaLnBrk="1" hangingPunct="1">
              <a:buFontTx/>
              <a:buAutoNum type="alphaLcPeriod"/>
              <a:defRPr/>
            </a:pPr>
            <a:r>
              <a:rPr lang="en-US" sz="2800" b="1" u="sng" dirty="0"/>
              <a:t>Coordinating Conjunctions</a:t>
            </a:r>
            <a:r>
              <a:rPr lang="en-US" sz="2800" b="1" dirty="0"/>
              <a:t>   </a:t>
            </a:r>
            <a:r>
              <a:rPr lang="en-US" sz="2800" b="1" i="1" dirty="0"/>
              <a:t>link or join two words or phrases that are equally important and complete in terms of grammar when compared with each other </a:t>
            </a:r>
          </a:p>
          <a:p>
            <a:pPr eaLnBrk="1" hangingPunct="1">
              <a:defRPr/>
            </a:pPr>
            <a:r>
              <a:rPr lang="en-US" sz="2800" b="1" i="1" dirty="0"/>
              <a:t> </a:t>
            </a:r>
          </a:p>
          <a:p>
            <a:pPr algn="ctr" eaLnBrk="1" hangingPunct="1">
              <a:defRPr/>
            </a:pPr>
            <a:r>
              <a:rPr lang="en-US" sz="3200" b="1" i="1" dirty="0">
                <a:solidFill>
                  <a:srgbClr val="FF0000"/>
                </a:solidFill>
              </a:rPr>
              <a:t>FANBOYS   for, and, nor, but, or, yet, so </a:t>
            </a:r>
            <a:endParaRPr lang="th-TH" sz="3200" b="1" i="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412"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6300788" y="182563"/>
            <a:ext cx="2754312" cy="584200"/>
          </a:xfrm>
          <a:prstGeom prst="rect">
            <a:avLst/>
          </a:prstGeom>
          <a:noFill/>
        </p:spPr>
        <p:txBody>
          <a:bodyPr wrap="none">
            <a:spAutoFit/>
          </a:bodyPr>
          <a:lstStyle/>
          <a:p>
            <a:pPr eaLnBrk="1" hangingPunct="1">
              <a:defRPr/>
            </a:pPr>
            <a:r>
              <a:rPr lang="en-US" sz="3200" dirty="0">
                <a:effectLst>
                  <a:outerShdw blurRad="38100" dist="38100" dir="2700000" algn="tl">
                    <a:srgbClr val="000000">
                      <a:alpha val="43137"/>
                    </a:srgbClr>
                  </a:outerShdw>
                </a:effectLst>
                <a:cs typeface="Arial" charset="0"/>
              </a:rPr>
              <a:t>Parts of Speech</a:t>
            </a:r>
          </a:p>
        </p:txBody>
      </p:sp>
      <p:sp>
        <p:nvSpPr>
          <p:cNvPr id="4" name="Rectangle 3"/>
          <p:cNvSpPr/>
          <p:nvPr/>
        </p:nvSpPr>
        <p:spPr>
          <a:xfrm>
            <a:off x="468313" y="981075"/>
            <a:ext cx="8207375" cy="1384300"/>
          </a:xfrm>
          <a:prstGeom prst="rect">
            <a:avLst/>
          </a:prstGeom>
        </p:spPr>
        <p:txBody>
          <a:bodyPr>
            <a:spAutoFit/>
          </a:bodyPr>
          <a:lstStyle/>
          <a:p>
            <a:pPr marL="514350" indent="-514350" eaLnBrk="1" hangingPunct="1">
              <a:buFontTx/>
              <a:buAutoNum type="alphaLcPeriod" startAt="2"/>
              <a:defRPr/>
            </a:pPr>
            <a:r>
              <a:rPr lang="en-US" sz="2800" b="1" i="1" u="sng" dirty="0"/>
              <a:t>Subordinating conjunctions </a:t>
            </a:r>
            <a:r>
              <a:rPr lang="en-US" sz="2800" b="1" i="1" dirty="0"/>
              <a:t>-  are used to join a subordinate dependent clause to a main clause</a:t>
            </a:r>
          </a:p>
          <a:p>
            <a:pPr eaLnBrk="1" hangingPunct="1">
              <a:defRPr/>
            </a:pPr>
            <a:r>
              <a:rPr lang="en-US" sz="2800" b="1" i="1" dirty="0"/>
              <a:t>	</a:t>
            </a:r>
            <a:r>
              <a:rPr lang="en-US" sz="2800" b="1" i="1" dirty="0">
                <a:solidFill>
                  <a:srgbClr val="FF0000"/>
                </a:solidFill>
              </a:rPr>
              <a:t>I went swimming </a:t>
            </a:r>
            <a:r>
              <a:rPr lang="en-US" sz="2800" b="1" i="1" u="sng" dirty="0">
                <a:solidFill>
                  <a:srgbClr val="FF0000"/>
                </a:solidFill>
              </a:rPr>
              <a:t>although</a:t>
            </a:r>
            <a:r>
              <a:rPr lang="en-US" sz="2800" b="1" i="1" dirty="0">
                <a:solidFill>
                  <a:srgbClr val="FF0000"/>
                </a:solidFill>
              </a:rPr>
              <a:t> it was cold.</a:t>
            </a:r>
            <a:endParaRPr lang="th-TH" sz="2800" b="1" i="1" dirty="0">
              <a:solidFill>
                <a:srgbClr val="FF0000"/>
              </a:solidFill>
            </a:endParaRPr>
          </a:p>
        </p:txBody>
      </p:sp>
      <p:pic>
        <p:nvPicPr>
          <p:cNvPr id="17415" name="Picture 2"/>
          <p:cNvPicPr>
            <a:picLocks noChangeAspect="1" noChangeArrowheads="1"/>
          </p:cNvPicPr>
          <p:nvPr/>
        </p:nvPicPr>
        <p:blipFill>
          <a:blip r:embed="rId2" cstate="print"/>
          <a:srcRect l="12949" t="46938" r="15234" b="10706"/>
          <a:stretch>
            <a:fillRect/>
          </a:stretch>
        </p:blipFill>
        <p:spPr bwMode="auto">
          <a:xfrm>
            <a:off x="746125" y="2582863"/>
            <a:ext cx="7651750"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460"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6300788" y="182563"/>
            <a:ext cx="2754312" cy="584200"/>
          </a:xfrm>
          <a:prstGeom prst="rect">
            <a:avLst/>
          </a:prstGeom>
          <a:noFill/>
        </p:spPr>
        <p:txBody>
          <a:bodyPr wrap="none">
            <a:spAutoFit/>
          </a:bodyPr>
          <a:lstStyle/>
          <a:p>
            <a:pPr eaLnBrk="1" hangingPunct="1">
              <a:defRPr/>
            </a:pPr>
            <a:r>
              <a:rPr lang="en-US" sz="3200" dirty="0">
                <a:effectLst>
                  <a:outerShdw blurRad="38100" dist="38100" dir="2700000" algn="tl">
                    <a:srgbClr val="000000">
                      <a:alpha val="43137"/>
                    </a:srgbClr>
                  </a:outerShdw>
                </a:effectLst>
                <a:cs typeface="Arial" charset="0"/>
              </a:rPr>
              <a:t>Parts of Speech</a:t>
            </a:r>
          </a:p>
        </p:txBody>
      </p:sp>
      <p:sp>
        <p:nvSpPr>
          <p:cNvPr id="4" name="TextBox 3"/>
          <p:cNvSpPr txBox="1"/>
          <p:nvPr/>
        </p:nvSpPr>
        <p:spPr>
          <a:xfrm>
            <a:off x="438150" y="908050"/>
            <a:ext cx="7377113" cy="954088"/>
          </a:xfrm>
          <a:prstGeom prst="rect">
            <a:avLst/>
          </a:prstGeom>
          <a:noFill/>
        </p:spPr>
        <p:txBody>
          <a:bodyPr wrap="none">
            <a:spAutoFit/>
          </a:bodyPr>
          <a:lstStyle/>
          <a:p>
            <a:pPr eaLnBrk="1" hangingPunct="1">
              <a:defRPr/>
            </a:pPr>
            <a:r>
              <a:rPr lang="en-US" sz="2800" b="1" i="1" dirty="0">
                <a:effectLst>
                  <a:outerShdw blurRad="38100" dist="38100" dir="2700000" algn="tl">
                    <a:srgbClr val="000000">
                      <a:alpha val="43137"/>
                    </a:srgbClr>
                  </a:outerShdw>
                </a:effectLst>
              </a:rPr>
              <a:t>8. </a:t>
            </a:r>
            <a:r>
              <a:rPr lang="en-US" sz="2800" b="1" i="1" u="sng" dirty="0">
                <a:effectLst>
                  <a:outerShdw blurRad="38100" dist="38100" dir="2700000" algn="tl">
                    <a:srgbClr val="000000">
                      <a:alpha val="43137"/>
                    </a:srgbClr>
                  </a:outerShdw>
                </a:effectLst>
              </a:rPr>
              <a:t>Interjections </a:t>
            </a:r>
          </a:p>
          <a:p>
            <a:pPr eaLnBrk="1" hangingPunct="1">
              <a:defRPr/>
            </a:pPr>
            <a:r>
              <a:rPr lang="en-US" sz="2800" b="1" i="1" dirty="0">
                <a:solidFill>
                  <a:srgbClr val="000099"/>
                </a:solidFill>
                <a:effectLst>
                  <a:outerShdw blurRad="38100" dist="38100" dir="2700000" algn="tl">
                    <a:srgbClr val="000000">
                      <a:alpha val="43137"/>
                    </a:srgbClr>
                  </a:outerShdw>
                </a:effectLst>
              </a:rPr>
              <a:t>a word used in expressing emotions and feelings</a:t>
            </a:r>
            <a:endParaRPr lang="th-TH" sz="2800" b="1" i="1" dirty="0">
              <a:solidFill>
                <a:srgbClr val="000099"/>
              </a:solidFill>
              <a:effectLst>
                <a:outerShdw blurRad="38100" dist="38100" dir="2700000" algn="tl">
                  <a:srgbClr val="000000">
                    <a:alpha val="43137"/>
                  </a:srgbClr>
                </a:outerShdw>
              </a:effectLst>
            </a:endParaRPr>
          </a:p>
        </p:txBody>
      </p:sp>
      <p:pic>
        <p:nvPicPr>
          <p:cNvPr id="19463" name="Picture 1"/>
          <p:cNvPicPr>
            <a:picLocks noChangeAspect="1" noChangeArrowheads="1"/>
          </p:cNvPicPr>
          <p:nvPr/>
        </p:nvPicPr>
        <p:blipFill>
          <a:blip r:embed="rId2" cstate="print"/>
          <a:srcRect/>
          <a:stretch>
            <a:fillRect/>
          </a:stretch>
        </p:blipFill>
        <p:spPr bwMode="auto">
          <a:xfrm>
            <a:off x="550863" y="2205038"/>
            <a:ext cx="8124825" cy="370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484"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6300788" y="182563"/>
            <a:ext cx="2754312" cy="584200"/>
          </a:xfrm>
          <a:prstGeom prst="rect">
            <a:avLst/>
          </a:prstGeom>
          <a:noFill/>
        </p:spPr>
        <p:txBody>
          <a:bodyPr wrap="none">
            <a:spAutoFit/>
          </a:bodyPr>
          <a:lstStyle/>
          <a:p>
            <a:pPr eaLnBrk="1" hangingPunct="1">
              <a:defRPr/>
            </a:pPr>
            <a:r>
              <a:rPr lang="en-US" sz="3200" dirty="0">
                <a:effectLst>
                  <a:outerShdw blurRad="38100" dist="38100" dir="2700000" algn="tl">
                    <a:srgbClr val="000000">
                      <a:alpha val="43137"/>
                    </a:srgbClr>
                  </a:outerShdw>
                </a:effectLst>
                <a:cs typeface="Arial" charset="0"/>
              </a:rPr>
              <a:t>Parts of Speech</a:t>
            </a:r>
          </a:p>
        </p:txBody>
      </p:sp>
      <p:sp>
        <p:nvSpPr>
          <p:cNvPr id="4" name="TextBox 3"/>
          <p:cNvSpPr txBox="1"/>
          <p:nvPr/>
        </p:nvSpPr>
        <p:spPr>
          <a:xfrm>
            <a:off x="438150" y="908050"/>
            <a:ext cx="7377113" cy="954088"/>
          </a:xfrm>
          <a:prstGeom prst="rect">
            <a:avLst/>
          </a:prstGeom>
          <a:noFill/>
        </p:spPr>
        <p:txBody>
          <a:bodyPr wrap="none">
            <a:spAutoFit/>
          </a:bodyPr>
          <a:lstStyle/>
          <a:p>
            <a:pPr eaLnBrk="1" hangingPunct="1">
              <a:defRPr/>
            </a:pPr>
            <a:r>
              <a:rPr lang="en-US" sz="2800" b="1" i="1" dirty="0">
                <a:effectLst>
                  <a:outerShdw blurRad="38100" dist="38100" dir="2700000" algn="tl">
                    <a:srgbClr val="000000">
                      <a:alpha val="43137"/>
                    </a:srgbClr>
                  </a:outerShdw>
                </a:effectLst>
              </a:rPr>
              <a:t>8. </a:t>
            </a:r>
            <a:r>
              <a:rPr lang="en-US" sz="2800" b="1" i="1" u="sng" dirty="0">
                <a:effectLst>
                  <a:outerShdw blurRad="38100" dist="38100" dir="2700000" algn="tl">
                    <a:srgbClr val="000000">
                      <a:alpha val="43137"/>
                    </a:srgbClr>
                  </a:outerShdw>
                </a:effectLst>
              </a:rPr>
              <a:t>Interjections </a:t>
            </a:r>
          </a:p>
          <a:p>
            <a:pPr eaLnBrk="1" hangingPunct="1">
              <a:defRPr/>
            </a:pPr>
            <a:r>
              <a:rPr lang="en-US" sz="2800" b="1" i="1" dirty="0">
                <a:solidFill>
                  <a:srgbClr val="000099"/>
                </a:solidFill>
                <a:effectLst>
                  <a:outerShdw blurRad="38100" dist="38100" dir="2700000" algn="tl">
                    <a:srgbClr val="000000">
                      <a:alpha val="43137"/>
                    </a:srgbClr>
                  </a:outerShdw>
                </a:effectLst>
              </a:rPr>
              <a:t>a word used in expressing emotions and feelings</a:t>
            </a:r>
            <a:endParaRPr lang="th-TH" sz="2800" b="1" i="1" dirty="0">
              <a:solidFill>
                <a:srgbClr val="000099"/>
              </a:solidFill>
              <a:effectLst>
                <a:outerShdw blurRad="38100" dist="38100" dir="2700000" algn="tl">
                  <a:srgbClr val="000000">
                    <a:alpha val="43137"/>
                  </a:srgbClr>
                </a:outerShdw>
              </a:effectLst>
            </a:endParaRPr>
          </a:p>
        </p:txBody>
      </p:sp>
      <p:pic>
        <p:nvPicPr>
          <p:cNvPr id="20487" name="Picture 2"/>
          <p:cNvPicPr>
            <a:picLocks noChangeAspect="1" noChangeArrowheads="1"/>
          </p:cNvPicPr>
          <p:nvPr/>
        </p:nvPicPr>
        <p:blipFill>
          <a:blip r:embed="rId2" cstate="print"/>
          <a:srcRect t="3587"/>
          <a:stretch>
            <a:fillRect/>
          </a:stretch>
        </p:blipFill>
        <p:spPr bwMode="auto">
          <a:xfrm>
            <a:off x="468313" y="1858963"/>
            <a:ext cx="8120062" cy="4656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5604" name="TextBox 6"/>
          <p:cNvSpPr txBox="1">
            <a:spLocks noChangeArrowheads="1"/>
          </p:cNvSpPr>
          <p:nvPr/>
        </p:nvSpPr>
        <p:spPr bwMode="auto">
          <a:xfrm>
            <a:off x="7083425" y="214313"/>
            <a:ext cx="1812997" cy="523220"/>
          </a:xfrm>
          <a:prstGeom prst="rect">
            <a:avLst/>
          </a:prstGeom>
          <a:noFill/>
          <a:ln w="9525">
            <a:noFill/>
            <a:miter lim="800000"/>
            <a:headEnd/>
            <a:tailEnd/>
          </a:ln>
        </p:spPr>
        <p:txBody>
          <a:bodyPr wrap="none">
            <a:spAutoFit/>
          </a:bodyPr>
          <a:lstStyle/>
          <a:p>
            <a:pPr eaLnBrk="1" hangingPunct="1"/>
            <a:r>
              <a:rPr lang="en-US" altLang="en-US" sz="2800" dirty="0"/>
              <a:t>Exercise - </a:t>
            </a:r>
            <a:r>
              <a:rPr lang="en-US" altLang="en-US" sz="2800" dirty="0" smtClean="0"/>
              <a:t>5</a:t>
            </a:r>
            <a:endParaRPr lang="en-US" altLang="en-US" sz="2800" dirty="0"/>
          </a:p>
        </p:txBody>
      </p:sp>
      <p:sp>
        <p:nvSpPr>
          <p:cNvPr id="25605"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457200" y="692150"/>
            <a:ext cx="3367088" cy="584200"/>
          </a:xfrm>
          <a:prstGeom prst="rect">
            <a:avLst/>
          </a:prstGeom>
          <a:noFill/>
        </p:spPr>
        <p:txBody>
          <a:bodyPr wrap="none">
            <a:spAutoFit/>
          </a:bodyPr>
          <a:lstStyle/>
          <a:p>
            <a:pPr eaLnBrk="1" hangingPunct="1">
              <a:defRPr/>
            </a:pPr>
            <a:r>
              <a:rPr lang="en-US" sz="3200" i="1" u="sng" dirty="0">
                <a:effectLst>
                  <a:outerShdw blurRad="38100" dist="38100" dir="2700000" algn="tl">
                    <a:srgbClr val="000000">
                      <a:alpha val="43137"/>
                    </a:srgbClr>
                  </a:outerShdw>
                </a:effectLst>
                <a:cs typeface="Arial" charset="0"/>
              </a:rPr>
              <a:t>Sentence Structure</a:t>
            </a:r>
          </a:p>
        </p:txBody>
      </p:sp>
      <p:sp>
        <p:nvSpPr>
          <p:cNvPr id="4" name="Rectangle 3"/>
          <p:cNvSpPr/>
          <p:nvPr/>
        </p:nvSpPr>
        <p:spPr>
          <a:xfrm>
            <a:off x="190500" y="1268413"/>
            <a:ext cx="8763000" cy="2678112"/>
          </a:xfrm>
          <a:prstGeom prst="rect">
            <a:avLst/>
          </a:prstGeom>
        </p:spPr>
        <p:txBody>
          <a:bodyPr>
            <a:spAutoFit/>
          </a:bodyPr>
          <a:lstStyle/>
          <a:p>
            <a:pPr marL="514350" indent="-514350" eaLnBrk="1" hangingPunct="1">
              <a:buFontTx/>
              <a:buAutoNum type="arabicPeriod"/>
              <a:defRPr/>
            </a:pPr>
            <a:r>
              <a:rPr lang="en-US" sz="2800" dirty="0"/>
              <a:t>Globalization:  a worldwide marketing strategy/ in all countries to which it sells/ whereby a firm uses the same or very similar marketing programs</a:t>
            </a:r>
          </a:p>
          <a:p>
            <a:pPr eaLnBrk="1" hangingPunct="1">
              <a:defRPr/>
            </a:pPr>
            <a:r>
              <a:rPr lang="en-US" sz="2800" dirty="0"/>
              <a:t> Globalization means </a:t>
            </a:r>
            <a:r>
              <a:rPr lang="en-US" sz="2800" i="1" dirty="0">
                <a:solidFill>
                  <a:srgbClr val="3333CC"/>
                </a:solidFill>
              </a:rPr>
              <a:t>a worldwide marketing strategy whereby a firm uses the same or very similar marketing programs in all countries to which it sells.</a:t>
            </a:r>
          </a:p>
        </p:txBody>
      </p:sp>
      <p:sp>
        <p:nvSpPr>
          <p:cNvPr id="25608" name="Rectangle 4"/>
          <p:cNvSpPr>
            <a:spLocks noChangeArrowheads="1"/>
          </p:cNvSpPr>
          <p:nvPr/>
        </p:nvSpPr>
        <p:spPr bwMode="auto">
          <a:xfrm>
            <a:off x="323850" y="4005263"/>
            <a:ext cx="8439150" cy="2678112"/>
          </a:xfrm>
          <a:prstGeom prst="rect">
            <a:avLst/>
          </a:prstGeom>
          <a:noFill/>
          <a:ln w="9525">
            <a:noFill/>
            <a:miter lim="800000"/>
            <a:headEnd/>
            <a:tailEnd/>
          </a:ln>
        </p:spPr>
        <p:txBody>
          <a:bodyPr>
            <a:spAutoFit/>
          </a:bodyPr>
          <a:lstStyle/>
          <a:p>
            <a:pPr eaLnBrk="1" hangingPunct="1"/>
            <a:r>
              <a:rPr lang="en-US" altLang="en-US" sz="2800" dirty="0"/>
              <a:t>2. Patent: giving inventors the sole right/ to an invention for a period of seventeen years/ a government grant of assurance </a:t>
            </a:r>
          </a:p>
          <a:p>
            <a:pPr eaLnBrk="1" hangingPunct="1"/>
            <a:r>
              <a:rPr lang="en-US" altLang="en-US" sz="2800" i="1" dirty="0">
                <a:solidFill>
                  <a:srgbClr val="002060"/>
                </a:solidFill>
              </a:rPr>
              <a:t>Patent is a government grant of assurance giving inventors the sole right to an invention for a period of seventeen years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327025" y="996950"/>
            <a:ext cx="4175125" cy="585788"/>
          </a:xfrm>
          <a:prstGeom prst="rect">
            <a:avLst/>
          </a:prstGeom>
          <a:noFill/>
          <a:ln w="9525">
            <a:noFill/>
            <a:miter lim="800000"/>
            <a:headEnd/>
            <a:tailEnd/>
          </a:ln>
        </p:spPr>
        <p:txBody>
          <a:bodyPr>
            <a:spAutoFit/>
          </a:bodyPr>
          <a:lstStyle/>
          <a:p>
            <a:pPr eaLnBrk="1" hangingPunct="1"/>
            <a:r>
              <a:rPr lang="en-US" altLang="en-US" sz="3200"/>
              <a:t>________ 1. assets</a:t>
            </a:r>
          </a:p>
        </p:txBody>
      </p:sp>
      <p:cxnSp>
        <p:nvCxnSpPr>
          <p:cNvPr id="4" name="Straight Connector 3"/>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978775" y="6402388"/>
            <a:ext cx="985838" cy="339725"/>
          </a:xfrm>
          <a:prstGeom prst="rect">
            <a:avLst/>
          </a:prstGeom>
          <a:noFill/>
        </p:spPr>
        <p:txBody>
          <a:bodyPr wrap="none">
            <a:spAutoFit/>
          </a:bodyPr>
          <a:lstStyle/>
          <a:p>
            <a:pPr eaLnBrk="1" fontAlgn="auto" hangingPunct="1">
              <a:spcBef>
                <a:spcPts val="0"/>
              </a:spcBef>
              <a:spcAft>
                <a:spcPts val="0"/>
              </a:spcAft>
              <a:defRPr/>
            </a:pPr>
            <a:r>
              <a:rPr lang="en-US" sz="1600" i="1" dirty="0">
                <a:effectLst>
                  <a:outerShdw blurRad="38100" dist="38100" dir="2700000" algn="tl">
                    <a:srgbClr val="000000">
                      <a:alpha val="43137"/>
                    </a:srgbClr>
                  </a:outerShdw>
                </a:effectLst>
                <a:latin typeface="+mn-lt"/>
                <a:cs typeface="+mn-cs"/>
              </a:rPr>
              <a:t>BUS 6000</a:t>
            </a:r>
          </a:p>
        </p:txBody>
      </p:sp>
      <p:sp>
        <p:nvSpPr>
          <p:cNvPr id="6" name="TextBox 5"/>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sp>
        <p:nvSpPr>
          <p:cNvPr id="7" name="TextBox 6"/>
          <p:cNvSpPr txBox="1"/>
          <p:nvPr/>
        </p:nvSpPr>
        <p:spPr>
          <a:xfrm>
            <a:off x="7083425" y="214313"/>
            <a:ext cx="1839913" cy="522287"/>
          </a:xfrm>
          <a:prstGeom prst="rect">
            <a:avLst/>
          </a:prstGeom>
          <a:noFill/>
        </p:spPr>
        <p:txBody>
          <a:bodyPr wrap="none">
            <a:spAutoFit/>
          </a:bodyPr>
          <a:lstStyle/>
          <a:p>
            <a:pPr eaLnBrk="1" fontAlgn="auto" hangingPunct="1">
              <a:spcBef>
                <a:spcPts val="0"/>
              </a:spcBef>
              <a:spcAft>
                <a:spcPts val="0"/>
              </a:spcAft>
              <a:defRPr/>
            </a:pPr>
            <a:r>
              <a:rPr lang="en-US" sz="2800" b="1" dirty="0">
                <a:effectLst>
                  <a:outerShdw blurRad="38100" dist="38100" dir="2700000" algn="tl">
                    <a:srgbClr val="000000">
                      <a:alpha val="43137"/>
                    </a:srgbClr>
                  </a:outerShdw>
                </a:effectLst>
                <a:latin typeface="+mn-lt"/>
                <a:cs typeface="+mn-cs"/>
              </a:rPr>
              <a:t>Exercise - 1</a:t>
            </a:r>
          </a:p>
        </p:txBody>
      </p:sp>
      <p:sp>
        <p:nvSpPr>
          <p:cNvPr id="3079" name="Rectangle 2"/>
          <p:cNvSpPr>
            <a:spLocks noChangeArrowheads="1"/>
          </p:cNvSpPr>
          <p:nvPr/>
        </p:nvSpPr>
        <p:spPr bwMode="auto">
          <a:xfrm>
            <a:off x="290513" y="1581150"/>
            <a:ext cx="5603875" cy="584200"/>
          </a:xfrm>
          <a:prstGeom prst="rect">
            <a:avLst/>
          </a:prstGeom>
          <a:noFill/>
          <a:ln w="9525">
            <a:noFill/>
            <a:miter lim="800000"/>
            <a:headEnd/>
            <a:tailEnd/>
          </a:ln>
        </p:spPr>
        <p:txBody>
          <a:bodyPr wrap="none">
            <a:spAutoFit/>
          </a:bodyPr>
          <a:lstStyle/>
          <a:p>
            <a:pPr eaLnBrk="1" hangingPunct="1"/>
            <a:r>
              <a:rPr lang="en-US" altLang="en-US" sz="3200"/>
              <a:t>________ 2.  board of directors</a:t>
            </a:r>
          </a:p>
        </p:txBody>
      </p:sp>
      <p:sp>
        <p:nvSpPr>
          <p:cNvPr id="3080" name="Rectangle 7"/>
          <p:cNvSpPr>
            <a:spLocks noChangeArrowheads="1"/>
          </p:cNvSpPr>
          <p:nvPr/>
        </p:nvSpPr>
        <p:spPr bwMode="auto">
          <a:xfrm>
            <a:off x="266700" y="2344738"/>
            <a:ext cx="5040313" cy="584200"/>
          </a:xfrm>
          <a:prstGeom prst="rect">
            <a:avLst/>
          </a:prstGeom>
          <a:noFill/>
          <a:ln w="9525">
            <a:noFill/>
            <a:miter lim="800000"/>
            <a:headEnd/>
            <a:tailEnd/>
          </a:ln>
        </p:spPr>
        <p:txBody>
          <a:bodyPr wrap="none">
            <a:spAutoFit/>
          </a:bodyPr>
          <a:lstStyle/>
          <a:p>
            <a:pPr eaLnBrk="1" hangingPunct="1"/>
            <a:r>
              <a:rPr lang="en-US" altLang="en-US" sz="3200"/>
              <a:t>________ 3. human resource</a:t>
            </a:r>
          </a:p>
        </p:txBody>
      </p:sp>
      <p:sp>
        <p:nvSpPr>
          <p:cNvPr id="3081" name="Rectangle 8"/>
          <p:cNvSpPr>
            <a:spLocks noChangeArrowheads="1"/>
          </p:cNvSpPr>
          <p:nvPr/>
        </p:nvSpPr>
        <p:spPr bwMode="auto">
          <a:xfrm>
            <a:off x="290513" y="3113088"/>
            <a:ext cx="4641850" cy="584200"/>
          </a:xfrm>
          <a:prstGeom prst="rect">
            <a:avLst/>
          </a:prstGeom>
          <a:noFill/>
          <a:ln w="9525">
            <a:noFill/>
            <a:miter lim="800000"/>
            <a:headEnd/>
            <a:tailEnd/>
          </a:ln>
        </p:spPr>
        <p:txBody>
          <a:bodyPr wrap="none">
            <a:spAutoFit/>
          </a:bodyPr>
          <a:lstStyle/>
          <a:p>
            <a:pPr eaLnBrk="1" hangingPunct="1"/>
            <a:r>
              <a:rPr lang="en-US" altLang="en-US" sz="3200"/>
              <a:t>________ 4. code of ethics</a:t>
            </a:r>
          </a:p>
        </p:txBody>
      </p:sp>
      <p:sp>
        <p:nvSpPr>
          <p:cNvPr id="3082" name="Rectangle 9"/>
          <p:cNvSpPr>
            <a:spLocks noChangeArrowheads="1"/>
          </p:cNvSpPr>
          <p:nvPr/>
        </p:nvSpPr>
        <p:spPr bwMode="auto">
          <a:xfrm>
            <a:off x="327025" y="3860800"/>
            <a:ext cx="4633913" cy="585788"/>
          </a:xfrm>
          <a:prstGeom prst="rect">
            <a:avLst/>
          </a:prstGeom>
          <a:noFill/>
          <a:ln w="9525">
            <a:noFill/>
            <a:miter lim="800000"/>
            <a:headEnd/>
            <a:tailEnd/>
          </a:ln>
        </p:spPr>
        <p:txBody>
          <a:bodyPr wrap="none">
            <a:spAutoFit/>
          </a:bodyPr>
          <a:lstStyle/>
          <a:p>
            <a:pPr eaLnBrk="1" hangingPunct="1"/>
            <a:r>
              <a:rPr lang="en-US" altLang="en-US" sz="3200"/>
              <a:t>________ 5. management </a:t>
            </a:r>
          </a:p>
        </p:txBody>
      </p:sp>
      <p:sp>
        <p:nvSpPr>
          <p:cNvPr id="3083" name="Rectangle 10"/>
          <p:cNvSpPr>
            <a:spLocks noChangeArrowheads="1"/>
          </p:cNvSpPr>
          <p:nvPr/>
        </p:nvSpPr>
        <p:spPr bwMode="auto">
          <a:xfrm>
            <a:off x="327025" y="4724400"/>
            <a:ext cx="4562475" cy="585788"/>
          </a:xfrm>
          <a:prstGeom prst="rect">
            <a:avLst/>
          </a:prstGeom>
          <a:noFill/>
          <a:ln w="9525">
            <a:noFill/>
            <a:miter lim="800000"/>
            <a:headEnd/>
            <a:tailEnd/>
          </a:ln>
        </p:spPr>
        <p:txBody>
          <a:bodyPr wrap="none">
            <a:spAutoFit/>
          </a:bodyPr>
          <a:lstStyle/>
          <a:p>
            <a:pPr eaLnBrk="1" hangingPunct="1"/>
            <a:r>
              <a:rPr lang="en-US" altLang="en-US" sz="3200"/>
              <a:t>________ 6. consumerism</a:t>
            </a:r>
          </a:p>
        </p:txBody>
      </p:sp>
      <p:sp>
        <p:nvSpPr>
          <p:cNvPr id="3084" name="Rectangle 11"/>
          <p:cNvSpPr>
            <a:spLocks noChangeArrowheads="1"/>
          </p:cNvSpPr>
          <p:nvPr/>
        </p:nvSpPr>
        <p:spPr bwMode="auto">
          <a:xfrm>
            <a:off x="327025" y="5516563"/>
            <a:ext cx="3752850" cy="585787"/>
          </a:xfrm>
          <a:prstGeom prst="rect">
            <a:avLst/>
          </a:prstGeom>
          <a:noFill/>
          <a:ln w="9525">
            <a:noFill/>
            <a:miter lim="800000"/>
            <a:headEnd/>
            <a:tailEnd/>
          </a:ln>
        </p:spPr>
        <p:txBody>
          <a:bodyPr wrap="none">
            <a:spAutoFit/>
          </a:bodyPr>
          <a:lstStyle/>
          <a:p>
            <a:pPr eaLnBrk="1" hangingPunct="1"/>
            <a:r>
              <a:rPr lang="en-US" altLang="en-US" sz="3200"/>
              <a:t>________ 7. business</a:t>
            </a:r>
          </a:p>
        </p:txBody>
      </p:sp>
      <p:sp>
        <p:nvSpPr>
          <p:cNvPr id="3085" name="Rectangle 12"/>
          <p:cNvSpPr>
            <a:spLocks noChangeArrowheads="1"/>
          </p:cNvSpPr>
          <p:nvPr/>
        </p:nvSpPr>
        <p:spPr bwMode="auto">
          <a:xfrm>
            <a:off x="4976813" y="3843338"/>
            <a:ext cx="4010025" cy="584200"/>
          </a:xfrm>
          <a:prstGeom prst="rect">
            <a:avLst/>
          </a:prstGeom>
          <a:noFill/>
          <a:ln w="9525">
            <a:noFill/>
            <a:miter lim="800000"/>
            <a:headEnd/>
            <a:tailEnd/>
          </a:ln>
        </p:spPr>
        <p:txBody>
          <a:bodyPr wrap="none">
            <a:spAutoFit/>
          </a:bodyPr>
          <a:lstStyle/>
          <a:p>
            <a:pPr eaLnBrk="1" hangingPunct="1"/>
            <a:r>
              <a:rPr lang="en-US" altLang="en-US" sz="3200"/>
              <a:t>________ 8. marketing</a:t>
            </a:r>
          </a:p>
        </p:txBody>
      </p:sp>
      <p:sp>
        <p:nvSpPr>
          <p:cNvPr id="3086" name="Rectangle 13"/>
          <p:cNvSpPr>
            <a:spLocks noChangeArrowheads="1"/>
          </p:cNvSpPr>
          <p:nvPr/>
        </p:nvSpPr>
        <p:spPr bwMode="auto">
          <a:xfrm>
            <a:off x="4992688" y="4724400"/>
            <a:ext cx="4048125" cy="585788"/>
          </a:xfrm>
          <a:prstGeom prst="rect">
            <a:avLst/>
          </a:prstGeom>
          <a:noFill/>
          <a:ln w="9525">
            <a:noFill/>
            <a:miter lim="800000"/>
            <a:headEnd/>
            <a:tailEnd/>
          </a:ln>
        </p:spPr>
        <p:txBody>
          <a:bodyPr wrap="none">
            <a:spAutoFit/>
          </a:bodyPr>
          <a:lstStyle/>
          <a:p>
            <a:pPr eaLnBrk="1" hangingPunct="1"/>
            <a:r>
              <a:rPr lang="en-US" altLang="en-US" sz="3200"/>
              <a:t>________ 9. franchisee</a:t>
            </a:r>
          </a:p>
        </p:txBody>
      </p:sp>
      <p:sp>
        <p:nvSpPr>
          <p:cNvPr id="3087" name="Rectangle 14"/>
          <p:cNvSpPr>
            <a:spLocks noChangeArrowheads="1"/>
          </p:cNvSpPr>
          <p:nvPr/>
        </p:nvSpPr>
        <p:spPr bwMode="auto">
          <a:xfrm>
            <a:off x="4967288" y="5516563"/>
            <a:ext cx="3800475" cy="585787"/>
          </a:xfrm>
          <a:prstGeom prst="rect">
            <a:avLst/>
          </a:prstGeom>
          <a:noFill/>
          <a:ln w="9525">
            <a:noFill/>
            <a:miter lim="800000"/>
            <a:headEnd/>
            <a:tailEnd/>
          </a:ln>
        </p:spPr>
        <p:txBody>
          <a:bodyPr wrap="none">
            <a:spAutoFit/>
          </a:bodyPr>
          <a:lstStyle/>
          <a:p>
            <a:pPr eaLnBrk="1" hangingPunct="1"/>
            <a:r>
              <a:rPr lang="en-US" altLang="en-US" sz="3200"/>
              <a:t>________ 10. boycott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628" name="TextBox 6"/>
          <p:cNvSpPr txBox="1">
            <a:spLocks noChangeArrowheads="1"/>
          </p:cNvSpPr>
          <p:nvPr/>
        </p:nvSpPr>
        <p:spPr bwMode="auto">
          <a:xfrm>
            <a:off x="7083425" y="214313"/>
            <a:ext cx="1812997" cy="523220"/>
          </a:xfrm>
          <a:prstGeom prst="rect">
            <a:avLst/>
          </a:prstGeom>
          <a:noFill/>
          <a:ln w="9525">
            <a:noFill/>
            <a:miter lim="800000"/>
            <a:headEnd/>
            <a:tailEnd/>
          </a:ln>
        </p:spPr>
        <p:txBody>
          <a:bodyPr wrap="none">
            <a:spAutoFit/>
          </a:bodyPr>
          <a:lstStyle/>
          <a:p>
            <a:pPr eaLnBrk="1" hangingPunct="1"/>
            <a:r>
              <a:rPr lang="en-US" altLang="en-US" sz="2800" dirty="0"/>
              <a:t>Exercise - </a:t>
            </a:r>
            <a:r>
              <a:rPr lang="en-US" altLang="en-US" sz="2800" dirty="0" smtClean="0"/>
              <a:t>5</a:t>
            </a:r>
            <a:endParaRPr lang="en-US" altLang="en-US" sz="2800" dirty="0"/>
          </a:p>
        </p:txBody>
      </p:sp>
      <p:sp>
        <p:nvSpPr>
          <p:cNvPr id="26629"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457200" y="692150"/>
            <a:ext cx="3367088" cy="584200"/>
          </a:xfrm>
          <a:prstGeom prst="rect">
            <a:avLst/>
          </a:prstGeom>
          <a:noFill/>
        </p:spPr>
        <p:txBody>
          <a:bodyPr wrap="none">
            <a:spAutoFit/>
          </a:bodyPr>
          <a:lstStyle/>
          <a:p>
            <a:pPr eaLnBrk="1" hangingPunct="1">
              <a:defRPr/>
            </a:pPr>
            <a:r>
              <a:rPr lang="en-US" sz="3200" i="1" u="sng" dirty="0">
                <a:effectLst>
                  <a:outerShdw blurRad="38100" dist="38100" dir="2700000" algn="tl">
                    <a:srgbClr val="000000">
                      <a:alpha val="43137"/>
                    </a:srgbClr>
                  </a:outerShdw>
                </a:effectLst>
                <a:cs typeface="Arial" charset="0"/>
              </a:rPr>
              <a:t>Sentence Structure</a:t>
            </a:r>
          </a:p>
        </p:txBody>
      </p:sp>
      <p:sp>
        <p:nvSpPr>
          <p:cNvPr id="4" name="Rectangle 3"/>
          <p:cNvSpPr/>
          <p:nvPr/>
        </p:nvSpPr>
        <p:spPr>
          <a:xfrm>
            <a:off x="193675" y="1612900"/>
            <a:ext cx="8763000" cy="1816100"/>
          </a:xfrm>
          <a:prstGeom prst="rect">
            <a:avLst/>
          </a:prstGeom>
        </p:spPr>
        <p:txBody>
          <a:bodyPr>
            <a:spAutoFit/>
          </a:bodyPr>
          <a:lstStyle/>
          <a:p>
            <a:pPr marL="514350" indent="-514350" eaLnBrk="1" hangingPunct="1">
              <a:buFontTx/>
              <a:buAutoNum type="arabicPeriod" startAt="3"/>
              <a:defRPr/>
            </a:pPr>
            <a:r>
              <a:rPr lang="en-US" sz="2800" dirty="0"/>
              <a:t>Risk: possibility of incurring a loss/ the uncertainty of / earning a profit, or </a:t>
            </a:r>
          </a:p>
          <a:p>
            <a:pPr eaLnBrk="1" hangingPunct="1">
              <a:defRPr/>
            </a:pPr>
            <a:r>
              <a:rPr lang="en-US" sz="2800" i="1" dirty="0">
                <a:solidFill>
                  <a:srgbClr val="3333CC"/>
                </a:solidFill>
              </a:rPr>
              <a:t>Risk is the uncertainty of earning a profit, or possibility of incurring a loss.</a:t>
            </a:r>
          </a:p>
        </p:txBody>
      </p:sp>
      <p:sp>
        <p:nvSpPr>
          <p:cNvPr id="7" name="Rectangle 6"/>
          <p:cNvSpPr/>
          <p:nvPr/>
        </p:nvSpPr>
        <p:spPr>
          <a:xfrm>
            <a:off x="268288" y="3429000"/>
            <a:ext cx="8240712" cy="1816100"/>
          </a:xfrm>
          <a:prstGeom prst="rect">
            <a:avLst/>
          </a:prstGeom>
        </p:spPr>
        <p:txBody>
          <a:bodyPr>
            <a:spAutoFit/>
          </a:bodyPr>
          <a:lstStyle/>
          <a:p>
            <a:pPr marL="514350" indent="-514350" eaLnBrk="1" hangingPunct="1">
              <a:buFontTx/>
              <a:buAutoNum type="arabicPeriod" startAt="4"/>
              <a:defRPr/>
            </a:pPr>
            <a:r>
              <a:rPr lang="en-US" sz="2800" dirty="0"/>
              <a:t>Markup: to the cost of a product in order to reach/ an amount added/  a selling price</a:t>
            </a:r>
          </a:p>
          <a:p>
            <a:pPr eaLnBrk="1" hangingPunct="1">
              <a:defRPr/>
            </a:pPr>
            <a:r>
              <a:rPr lang="en-US" sz="2800" i="1" dirty="0">
                <a:solidFill>
                  <a:srgbClr val="3333CC"/>
                </a:solidFill>
              </a:rPr>
              <a:t>Markup means an amount added to the cost of a product in order to reach a selling price.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7652" name="TextBox 6"/>
          <p:cNvSpPr txBox="1">
            <a:spLocks noChangeArrowheads="1"/>
          </p:cNvSpPr>
          <p:nvPr/>
        </p:nvSpPr>
        <p:spPr bwMode="auto">
          <a:xfrm>
            <a:off x="7083425" y="214313"/>
            <a:ext cx="1812997" cy="523220"/>
          </a:xfrm>
          <a:prstGeom prst="rect">
            <a:avLst/>
          </a:prstGeom>
          <a:noFill/>
          <a:ln w="9525">
            <a:noFill/>
            <a:miter lim="800000"/>
            <a:headEnd/>
            <a:tailEnd/>
          </a:ln>
        </p:spPr>
        <p:txBody>
          <a:bodyPr wrap="none">
            <a:spAutoFit/>
          </a:bodyPr>
          <a:lstStyle/>
          <a:p>
            <a:pPr eaLnBrk="1" hangingPunct="1"/>
            <a:r>
              <a:rPr lang="en-US" altLang="en-US" sz="2800" dirty="0"/>
              <a:t>Exercise - </a:t>
            </a:r>
            <a:r>
              <a:rPr lang="en-US" altLang="en-US" sz="2800" dirty="0" smtClean="0"/>
              <a:t>5</a:t>
            </a:r>
            <a:endParaRPr lang="en-US" altLang="en-US" sz="2800" dirty="0"/>
          </a:p>
        </p:txBody>
      </p:sp>
      <p:sp>
        <p:nvSpPr>
          <p:cNvPr id="27653"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457200" y="692150"/>
            <a:ext cx="3367088" cy="584200"/>
          </a:xfrm>
          <a:prstGeom prst="rect">
            <a:avLst/>
          </a:prstGeom>
          <a:noFill/>
        </p:spPr>
        <p:txBody>
          <a:bodyPr wrap="none">
            <a:spAutoFit/>
          </a:bodyPr>
          <a:lstStyle/>
          <a:p>
            <a:pPr eaLnBrk="1" hangingPunct="1">
              <a:defRPr/>
            </a:pPr>
            <a:r>
              <a:rPr lang="en-US" sz="3200" i="1" u="sng" dirty="0">
                <a:effectLst>
                  <a:outerShdw blurRad="38100" dist="38100" dir="2700000" algn="tl">
                    <a:srgbClr val="000000">
                      <a:alpha val="43137"/>
                    </a:srgbClr>
                  </a:outerShdw>
                </a:effectLst>
                <a:cs typeface="Arial" charset="0"/>
              </a:rPr>
              <a:t>Sentence Structure</a:t>
            </a:r>
          </a:p>
        </p:txBody>
      </p:sp>
      <p:sp>
        <p:nvSpPr>
          <p:cNvPr id="27655" name="Rectangle 7"/>
          <p:cNvSpPr>
            <a:spLocks noChangeArrowheads="1"/>
          </p:cNvSpPr>
          <p:nvPr/>
        </p:nvSpPr>
        <p:spPr bwMode="auto">
          <a:xfrm>
            <a:off x="250825" y="1196975"/>
            <a:ext cx="8645525" cy="2678113"/>
          </a:xfrm>
          <a:prstGeom prst="rect">
            <a:avLst/>
          </a:prstGeom>
          <a:noFill/>
          <a:ln w="9525">
            <a:noFill/>
            <a:miter lim="800000"/>
            <a:headEnd/>
            <a:tailEnd/>
          </a:ln>
        </p:spPr>
        <p:txBody>
          <a:bodyPr>
            <a:spAutoFit/>
          </a:bodyPr>
          <a:lstStyle/>
          <a:p>
            <a:pPr eaLnBrk="1" hangingPunct="1"/>
            <a:r>
              <a:rPr lang="en-US" altLang="en-US" sz="2800"/>
              <a:t>5. Brand: them from those of competitors/ a name, term, symbol or design/ that identifies the products of one seller and differentiates</a:t>
            </a:r>
          </a:p>
          <a:p>
            <a:pPr eaLnBrk="1" hangingPunct="1"/>
            <a:r>
              <a:rPr lang="en-US" altLang="en-US" sz="2800" i="1">
                <a:solidFill>
                  <a:srgbClr val="3333CC"/>
                </a:solidFill>
              </a:rPr>
              <a:t>Brand is a name, term, symbol or design that identifies the products of one seller and differentiates them from those of competitors.</a:t>
            </a:r>
          </a:p>
        </p:txBody>
      </p:sp>
      <p:sp>
        <p:nvSpPr>
          <p:cNvPr id="27656" name="Rectangle 4"/>
          <p:cNvSpPr>
            <a:spLocks noChangeArrowheads="1"/>
          </p:cNvSpPr>
          <p:nvPr/>
        </p:nvSpPr>
        <p:spPr bwMode="auto">
          <a:xfrm>
            <a:off x="153988" y="3789363"/>
            <a:ext cx="8742362" cy="3108325"/>
          </a:xfrm>
          <a:prstGeom prst="rect">
            <a:avLst/>
          </a:prstGeom>
          <a:noFill/>
          <a:ln w="9525">
            <a:noFill/>
            <a:miter lim="800000"/>
            <a:headEnd/>
            <a:tailEnd/>
          </a:ln>
        </p:spPr>
        <p:txBody>
          <a:bodyPr>
            <a:spAutoFit/>
          </a:bodyPr>
          <a:lstStyle/>
          <a:p>
            <a:pPr eaLnBrk="1" hangingPunct="1"/>
            <a:r>
              <a:rPr lang="en-US" altLang="en-US" sz="2800"/>
              <a:t>6. Profit: deducted from the money made in sales/ the money remaining after the expenses of producing and marketing goods or services are</a:t>
            </a:r>
          </a:p>
          <a:p>
            <a:pPr eaLnBrk="1" hangingPunct="1"/>
            <a:r>
              <a:rPr lang="en-US" altLang="en-US" sz="2800" i="1">
                <a:solidFill>
                  <a:srgbClr val="3333CC"/>
                </a:solidFill>
              </a:rPr>
              <a:t>Profit means the money remaining after the expenses of producing and marketing goods or services are deducted from the money made in sales deducted from the money made in sales.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8676" name="TextBox 6"/>
          <p:cNvSpPr txBox="1">
            <a:spLocks noChangeArrowheads="1"/>
          </p:cNvSpPr>
          <p:nvPr/>
        </p:nvSpPr>
        <p:spPr bwMode="auto">
          <a:xfrm>
            <a:off x="7083425" y="214313"/>
            <a:ext cx="1731243" cy="523220"/>
          </a:xfrm>
          <a:prstGeom prst="rect">
            <a:avLst/>
          </a:prstGeom>
          <a:noFill/>
          <a:ln w="9525">
            <a:noFill/>
            <a:miter lim="800000"/>
            <a:headEnd/>
            <a:tailEnd/>
          </a:ln>
        </p:spPr>
        <p:txBody>
          <a:bodyPr wrap="none">
            <a:spAutoFit/>
          </a:bodyPr>
          <a:lstStyle/>
          <a:p>
            <a:pPr eaLnBrk="1" hangingPunct="1"/>
            <a:r>
              <a:rPr lang="en-US" altLang="en-US" sz="2800" dirty="0"/>
              <a:t>Exercise </a:t>
            </a:r>
            <a:r>
              <a:rPr lang="en-US" altLang="en-US" sz="2800" dirty="0" smtClean="0"/>
              <a:t>-5</a:t>
            </a:r>
            <a:endParaRPr lang="en-US" altLang="en-US" sz="2800" dirty="0"/>
          </a:p>
        </p:txBody>
      </p:sp>
      <p:sp>
        <p:nvSpPr>
          <p:cNvPr id="28677"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457200" y="692150"/>
            <a:ext cx="3367088" cy="584200"/>
          </a:xfrm>
          <a:prstGeom prst="rect">
            <a:avLst/>
          </a:prstGeom>
          <a:noFill/>
        </p:spPr>
        <p:txBody>
          <a:bodyPr wrap="none">
            <a:spAutoFit/>
          </a:bodyPr>
          <a:lstStyle/>
          <a:p>
            <a:pPr eaLnBrk="1" hangingPunct="1">
              <a:defRPr/>
            </a:pPr>
            <a:r>
              <a:rPr lang="en-US" sz="3200" i="1" u="sng" dirty="0">
                <a:effectLst>
                  <a:outerShdw blurRad="38100" dist="38100" dir="2700000" algn="tl">
                    <a:srgbClr val="000000">
                      <a:alpha val="43137"/>
                    </a:srgbClr>
                  </a:outerShdw>
                </a:effectLst>
                <a:cs typeface="Arial" charset="0"/>
              </a:rPr>
              <a:t>Sentence Structure</a:t>
            </a:r>
          </a:p>
        </p:txBody>
      </p:sp>
      <p:sp>
        <p:nvSpPr>
          <p:cNvPr id="28679" name="Rectangle 3"/>
          <p:cNvSpPr>
            <a:spLocks noChangeArrowheads="1"/>
          </p:cNvSpPr>
          <p:nvPr/>
        </p:nvSpPr>
        <p:spPr bwMode="auto">
          <a:xfrm>
            <a:off x="220663" y="1412875"/>
            <a:ext cx="8702675" cy="1816100"/>
          </a:xfrm>
          <a:prstGeom prst="rect">
            <a:avLst/>
          </a:prstGeom>
          <a:noFill/>
          <a:ln w="9525">
            <a:noFill/>
            <a:miter lim="800000"/>
            <a:headEnd/>
            <a:tailEnd/>
          </a:ln>
        </p:spPr>
        <p:txBody>
          <a:bodyPr>
            <a:spAutoFit/>
          </a:bodyPr>
          <a:lstStyle/>
          <a:p>
            <a:pPr eaLnBrk="1" hangingPunct="1"/>
            <a:r>
              <a:rPr lang="en-US" altLang="en-US" sz="2800"/>
              <a:t>7. Embargo: general, or of foreign trade of specific imports or exports/ of foreign trade in/ a prohibition or suspension</a:t>
            </a:r>
          </a:p>
          <a:p>
            <a:pPr eaLnBrk="1" hangingPunct="1"/>
            <a:r>
              <a:rPr lang="en-US" altLang="en-US" sz="2800" i="1">
                <a:solidFill>
                  <a:srgbClr val="3333CC"/>
                </a:solidFill>
              </a:rPr>
              <a:t>Embargo is a prohibition or suspension of foreign trade in general, or of foreign trade of specific imports or exports.</a:t>
            </a:r>
          </a:p>
        </p:txBody>
      </p:sp>
      <p:sp>
        <p:nvSpPr>
          <p:cNvPr id="28680" name="Rectangle 6"/>
          <p:cNvSpPr>
            <a:spLocks noChangeArrowheads="1"/>
          </p:cNvSpPr>
          <p:nvPr/>
        </p:nvSpPr>
        <p:spPr bwMode="auto">
          <a:xfrm>
            <a:off x="390525" y="3357563"/>
            <a:ext cx="8280400" cy="1816100"/>
          </a:xfrm>
          <a:prstGeom prst="rect">
            <a:avLst/>
          </a:prstGeom>
          <a:noFill/>
          <a:ln w="9525">
            <a:noFill/>
            <a:miter lim="800000"/>
            <a:headEnd/>
            <a:tailEnd/>
          </a:ln>
        </p:spPr>
        <p:txBody>
          <a:bodyPr>
            <a:spAutoFit/>
          </a:bodyPr>
          <a:lstStyle/>
          <a:p>
            <a:pPr eaLnBrk="1" hangingPunct="1"/>
            <a:r>
              <a:rPr lang="en-US" altLang="en-US" sz="2800"/>
              <a:t>8. Authority: the right to/ take the action/ necessary to accomplish an assigned task</a:t>
            </a:r>
          </a:p>
          <a:p>
            <a:pPr eaLnBrk="1" hangingPunct="1"/>
            <a:r>
              <a:rPr lang="en-US" altLang="en-US" sz="2800" i="1">
                <a:solidFill>
                  <a:srgbClr val="3333CC"/>
                </a:solidFill>
              </a:rPr>
              <a:t>Authority means the right to take the action necessary to accomplish an assigned task.</a:t>
            </a:r>
            <a:endParaRPr lang="th-TH" altLang="en-US" sz="2800" i="1">
              <a:solidFill>
                <a:srgbClr val="3333CC"/>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9700" name="TextBox 6"/>
          <p:cNvSpPr txBox="1">
            <a:spLocks noChangeArrowheads="1"/>
          </p:cNvSpPr>
          <p:nvPr/>
        </p:nvSpPr>
        <p:spPr bwMode="auto">
          <a:xfrm>
            <a:off x="7083425" y="214313"/>
            <a:ext cx="1812997" cy="523220"/>
          </a:xfrm>
          <a:prstGeom prst="rect">
            <a:avLst/>
          </a:prstGeom>
          <a:noFill/>
          <a:ln w="9525">
            <a:noFill/>
            <a:miter lim="800000"/>
            <a:headEnd/>
            <a:tailEnd/>
          </a:ln>
        </p:spPr>
        <p:txBody>
          <a:bodyPr wrap="none">
            <a:spAutoFit/>
          </a:bodyPr>
          <a:lstStyle/>
          <a:p>
            <a:pPr eaLnBrk="1" hangingPunct="1"/>
            <a:r>
              <a:rPr lang="en-US" altLang="en-US" sz="2800" dirty="0"/>
              <a:t>Exercise - </a:t>
            </a:r>
            <a:r>
              <a:rPr lang="en-US" altLang="en-US" sz="2800" dirty="0" smtClean="0"/>
              <a:t>5</a:t>
            </a:r>
            <a:endParaRPr lang="en-US" altLang="en-US" sz="2800" dirty="0"/>
          </a:p>
        </p:txBody>
      </p:sp>
      <p:sp>
        <p:nvSpPr>
          <p:cNvPr id="29701"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457200" y="692150"/>
            <a:ext cx="3367088" cy="584200"/>
          </a:xfrm>
          <a:prstGeom prst="rect">
            <a:avLst/>
          </a:prstGeom>
          <a:noFill/>
        </p:spPr>
        <p:txBody>
          <a:bodyPr wrap="none">
            <a:spAutoFit/>
          </a:bodyPr>
          <a:lstStyle/>
          <a:p>
            <a:pPr eaLnBrk="1" hangingPunct="1">
              <a:defRPr/>
            </a:pPr>
            <a:r>
              <a:rPr lang="en-US" sz="3200" i="1" u="sng" dirty="0">
                <a:effectLst>
                  <a:outerShdw blurRad="38100" dist="38100" dir="2700000" algn="tl">
                    <a:srgbClr val="000000">
                      <a:alpha val="43137"/>
                    </a:srgbClr>
                  </a:outerShdw>
                </a:effectLst>
                <a:cs typeface="Arial" charset="0"/>
              </a:rPr>
              <a:t>Sentence Structure</a:t>
            </a:r>
          </a:p>
        </p:txBody>
      </p:sp>
      <p:sp>
        <p:nvSpPr>
          <p:cNvPr id="29703" name="Rectangle 3"/>
          <p:cNvSpPr>
            <a:spLocks noChangeArrowheads="1"/>
          </p:cNvSpPr>
          <p:nvPr/>
        </p:nvSpPr>
        <p:spPr bwMode="auto">
          <a:xfrm>
            <a:off x="395288" y="1341438"/>
            <a:ext cx="8280400" cy="2676525"/>
          </a:xfrm>
          <a:prstGeom prst="rect">
            <a:avLst/>
          </a:prstGeom>
          <a:noFill/>
          <a:ln w="9525">
            <a:noFill/>
            <a:miter lim="800000"/>
            <a:headEnd/>
            <a:tailEnd/>
          </a:ln>
        </p:spPr>
        <p:txBody>
          <a:bodyPr>
            <a:spAutoFit/>
          </a:bodyPr>
          <a:lstStyle/>
          <a:p>
            <a:pPr eaLnBrk="1" hangingPunct="1"/>
            <a:r>
              <a:rPr lang="en-US" altLang="en-US" sz="2800"/>
              <a:t>9. Innovation: in a new process, product, services, or other outcome/ successful development and/ application of a novel idea resulting</a:t>
            </a:r>
          </a:p>
          <a:p>
            <a:pPr eaLnBrk="1" hangingPunct="1"/>
            <a:r>
              <a:rPr lang="en-US" altLang="en-US" sz="2800" i="1">
                <a:solidFill>
                  <a:srgbClr val="3333CC"/>
                </a:solidFill>
              </a:rPr>
              <a:t>Innovation means successful development and application of a novel idea resulting in a new process, product, services, or other outcome.</a:t>
            </a:r>
          </a:p>
        </p:txBody>
      </p:sp>
      <p:sp>
        <p:nvSpPr>
          <p:cNvPr id="29704" name="Rectangle 4"/>
          <p:cNvSpPr>
            <a:spLocks noChangeArrowheads="1"/>
          </p:cNvSpPr>
          <p:nvPr/>
        </p:nvSpPr>
        <p:spPr bwMode="auto">
          <a:xfrm>
            <a:off x="493713" y="4076700"/>
            <a:ext cx="8181975" cy="1816100"/>
          </a:xfrm>
          <a:prstGeom prst="rect">
            <a:avLst/>
          </a:prstGeom>
          <a:noFill/>
          <a:ln w="9525">
            <a:noFill/>
            <a:miter lim="800000"/>
            <a:headEnd/>
            <a:tailEnd/>
          </a:ln>
        </p:spPr>
        <p:txBody>
          <a:bodyPr>
            <a:spAutoFit/>
          </a:bodyPr>
          <a:lstStyle/>
          <a:p>
            <a:pPr eaLnBrk="1" hangingPunct="1"/>
            <a:r>
              <a:rPr lang="en-US" altLang="en-US" sz="2800"/>
              <a:t>10. Objective: general statement of a/ an organization seeks to achieve/ future result or condition</a:t>
            </a:r>
          </a:p>
          <a:p>
            <a:pPr eaLnBrk="1" hangingPunct="1"/>
            <a:r>
              <a:rPr lang="en-US" altLang="en-US" sz="2800" i="1">
                <a:solidFill>
                  <a:srgbClr val="3333CC"/>
                </a:solidFill>
              </a:rPr>
              <a:t>An objective is a general statement of a future result or condition an organization seeks to achieve.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724" name="TextBox 6"/>
          <p:cNvSpPr txBox="1">
            <a:spLocks noChangeArrowheads="1"/>
          </p:cNvSpPr>
          <p:nvPr/>
        </p:nvSpPr>
        <p:spPr bwMode="auto">
          <a:xfrm>
            <a:off x="7083425" y="214313"/>
            <a:ext cx="1812997" cy="523220"/>
          </a:xfrm>
          <a:prstGeom prst="rect">
            <a:avLst/>
          </a:prstGeom>
          <a:noFill/>
          <a:ln w="9525">
            <a:noFill/>
            <a:miter lim="800000"/>
            <a:headEnd/>
            <a:tailEnd/>
          </a:ln>
        </p:spPr>
        <p:txBody>
          <a:bodyPr wrap="none">
            <a:spAutoFit/>
          </a:bodyPr>
          <a:lstStyle/>
          <a:p>
            <a:pPr eaLnBrk="1" hangingPunct="1"/>
            <a:r>
              <a:rPr lang="en-US" altLang="en-US" sz="2800" dirty="0"/>
              <a:t>Exercise - </a:t>
            </a:r>
            <a:r>
              <a:rPr lang="en-US" altLang="en-US" sz="2800" dirty="0" smtClean="0"/>
              <a:t>5</a:t>
            </a:r>
            <a:endParaRPr lang="en-US" altLang="en-US" sz="2800" dirty="0"/>
          </a:p>
        </p:txBody>
      </p:sp>
      <p:sp>
        <p:nvSpPr>
          <p:cNvPr id="30725"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457200" y="795338"/>
            <a:ext cx="3367088" cy="584200"/>
          </a:xfrm>
          <a:prstGeom prst="rect">
            <a:avLst/>
          </a:prstGeom>
          <a:noFill/>
        </p:spPr>
        <p:txBody>
          <a:bodyPr wrap="none">
            <a:spAutoFit/>
          </a:bodyPr>
          <a:lstStyle/>
          <a:p>
            <a:pPr eaLnBrk="1" hangingPunct="1">
              <a:defRPr/>
            </a:pPr>
            <a:r>
              <a:rPr lang="en-US" sz="3200" i="1" u="sng" dirty="0">
                <a:effectLst>
                  <a:outerShdw blurRad="38100" dist="38100" dir="2700000" algn="tl">
                    <a:srgbClr val="000000">
                      <a:alpha val="43137"/>
                    </a:srgbClr>
                  </a:outerShdw>
                </a:effectLst>
                <a:cs typeface="Arial" charset="0"/>
              </a:rPr>
              <a:t>Sentence Structure</a:t>
            </a:r>
          </a:p>
        </p:txBody>
      </p:sp>
      <p:sp>
        <p:nvSpPr>
          <p:cNvPr id="30727" name="Rectangle 3"/>
          <p:cNvSpPr>
            <a:spLocks noChangeArrowheads="1"/>
          </p:cNvSpPr>
          <p:nvPr/>
        </p:nvSpPr>
        <p:spPr bwMode="auto">
          <a:xfrm>
            <a:off x="441325" y="1541463"/>
            <a:ext cx="8234363" cy="1816100"/>
          </a:xfrm>
          <a:prstGeom prst="rect">
            <a:avLst/>
          </a:prstGeom>
          <a:noFill/>
          <a:ln w="9525">
            <a:noFill/>
            <a:miter lim="800000"/>
            <a:headEnd/>
            <a:tailEnd/>
          </a:ln>
        </p:spPr>
        <p:txBody>
          <a:bodyPr>
            <a:spAutoFit/>
          </a:bodyPr>
          <a:lstStyle/>
          <a:p>
            <a:pPr eaLnBrk="1" hangingPunct="1"/>
            <a:r>
              <a:rPr lang="en-US" altLang="en-US" sz="2800"/>
              <a:t>11. Career: or professional pursuits that are/ a sequence of jobs/ work-related and tend to be lifelong</a:t>
            </a:r>
          </a:p>
          <a:p>
            <a:pPr eaLnBrk="1" hangingPunct="1"/>
            <a:r>
              <a:rPr lang="en-US" altLang="en-US" sz="2800" i="1">
                <a:solidFill>
                  <a:srgbClr val="3333CC"/>
                </a:solidFill>
              </a:rPr>
              <a:t>Career means a sequence of jobs or professional pursuits that are work-related and tend to be lifelong.</a:t>
            </a:r>
          </a:p>
        </p:txBody>
      </p:sp>
      <p:sp>
        <p:nvSpPr>
          <p:cNvPr id="30728" name="Rectangle 4"/>
          <p:cNvSpPr>
            <a:spLocks noChangeArrowheads="1"/>
          </p:cNvSpPr>
          <p:nvPr/>
        </p:nvSpPr>
        <p:spPr bwMode="auto">
          <a:xfrm>
            <a:off x="487363" y="3429000"/>
            <a:ext cx="8197850" cy="1816100"/>
          </a:xfrm>
          <a:prstGeom prst="rect">
            <a:avLst/>
          </a:prstGeom>
          <a:noFill/>
          <a:ln w="9525">
            <a:noFill/>
            <a:miter lim="800000"/>
            <a:headEnd/>
            <a:tailEnd/>
          </a:ln>
        </p:spPr>
        <p:txBody>
          <a:bodyPr>
            <a:spAutoFit/>
          </a:bodyPr>
          <a:lstStyle/>
          <a:p>
            <a:pPr eaLnBrk="1" hangingPunct="1"/>
            <a:r>
              <a:rPr lang="en-US" altLang="en-US" sz="2800"/>
              <a:t>12. Price: the amount of money paid to/ of sale/ purchase a product, together with the conditions</a:t>
            </a:r>
          </a:p>
          <a:p>
            <a:pPr eaLnBrk="1" hangingPunct="1"/>
            <a:r>
              <a:rPr lang="en-US" altLang="en-US" sz="2800" i="1">
                <a:solidFill>
                  <a:srgbClr val="3333CC"/>
                </a:solidFill>
              </a:rPr>
              <a:t>Price means the amount of money paid to purchase a product, together with the conditions of sale.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748" name="TextBox 6"/>
          <p:cNvSpPr txBox="1">
            <a:spLocks noChangeArrowheads="1"/>
          </p:cNvSpPr>
          <p:nvPr/>
        </p:nvSpPr>
        <p:spPr bwMode="auto">
          <a:xfrm>
            <a:off x="7083425" y="214313"/>
            <a:ext cx="1812925" cy="523875"/>
          </a:xfrm>
          <a:prstGeom prst="rect">
            <a:avLst/>
          </a:prstGeom>
          <a:noFill/>
          <a:ln w="9525">
            <a:noFill/>
            <a:miter lim="800000"/>
            <a:headEnd/>
            <a:tailEnd/>
          </a:ln>
        </p:spPr>
        <p:txBody>
          <a:bodyPr wrap="none">
            <a:spAutoFit/>
          </a:bodyPr>
          <a:lstStyle/>
          <a:p>
            <a:pPr eaLnBrk="1" hangingPunct="1"/>
            <a:r>
              <a:rPr lang="en-US" altLang="en-US" sz="2800"/>
              <a:t>Exercise - 1</a:t>
            </a:r>
          </a:p>
        </p:txBody>
      </p:sp>
      <p:sp>
        <p:nvSpPr>
          <p:cNvPr id="31749"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457200" y="692150"/>
            <a:ext cx="2389188" cy="584200"/>
          </a:xfrm>
          <a:prstGeom prst="rect">
            <a:avLst/>
          </a:prstGeom>
          <a:noFill/>
        </p:spPr>
        <p:txBody>
          <a:bodyPr wrap="none">
            <a:spAutoFit/>
          </a:bodyPr>
          <a:lstStyle/>
          <a:p>
            <a:pPr eaLnBrk="1" hangingPunct="1">
              <a:defRPr/>
            </a:pPr>
            <a:r>
              <a:rPr lang="en-US" sz="3200" i="1" u="sng" dirty="0">
                <a:effectLst>
                  <a:outerShdw blurRad="38100" dist="38100" dir="2700000" algn="tl">
                    <a:srgbClr val="000000">
                      <a:alpha val="43137"/>
                    </a:srgbClr>
                  </a:outerShdw>
                </a:effectLst>
                <a:cs typeface="Arial" charset="0"/>
              </a:rPr>
              <a:t>consumerism</a:t>
            </a:r>
          </a:p>
        </p:txBody>
      </p:sp>
      <p:sp>
        <p:nvSpPr>
          <p:cNvPr id="4" name="Rectangle 3"/>
          <p:cNvSpPr/>
          <p:nvPr/>
        </p:nvSpPr>
        <p:spPr>
          <a:xfrm>
            <a:off x="600075" y="1412875"/>
            <a:ext cx="8064500" cy="4400550"/>
          </a:xfrm>
          <a:prstGeom prst="rect">
            <a:avLst/>
          </a:prstGeom>
        </p:spPr>
        <p:txBody>
          <a:bodyPr>
            <a:spAutoFit/>
          </a:bodyPr>
          <a:lstStyle/>
          <a:p>
            <a:pPr eaLnBrk="1" hangingPunct="1">
              <a:defRPr/>
            </a:pPr>
            <a:r>
              <a:rPr lang="en-US" sz="2800" dirty="0">
                <a:cs typeface="Arial" charset="0"/>
              </a:rPr>
              <a:t>1.Organized-efforts by individuals, groups, and governments to help protect consumers from policies and practices that infringe consumer rights to fair business practices.</a:t>
            </a:r>
          </a:p>
          <a:p>
            <a:pPr eaLnBrk="1" hangingPunct="1">
              <a:defRPr/>
            </a:pPr>
            <a:endParaRPr lang="en-US" sz="2800" dirty="0">
              <a:cs typeface="Arial" charset="0"/>
            </a:endParaRPr>
          </a:p>
          <a:p>
            <a:pPr eaLnBrk="1" hangingPunct="1">
              <a:defRPr/>
            </a:pPr>
            <a:r>
              <a:rPr lang="en-US" sz="2800" dirty="0">
                <a:cs typeface="Arial" charset="0"/>
              </a:rPr>
              <a:t>2. Doctrine that ever-increasing consumption of goods and services forms the basis of a sound economy.</a:t>
            </a:r>
          </a:p>
          <a:p>
            <a:pPr eaLnBrk="1" hangingPunct="1">
              <a:defRPr/>
            </a:pPr>
            <a:endParaRPr lang="en-US" sz="2800" dirty="0">
              <a:cs typeface="Arial" charset="0"/>
            </a:endParaRPr>
          </a:p>
          <a:p>
            <a:pPr eaLnBrk="1" hangingPunct="1">
              <a:defRPr/>
            </a:pPr>
            <a:r>
              <a:rPr lang="en-US" sz="2800" b="1" i="1" dirty="0">
                <a:effectLst>
                  <a:outerShdw blurRad="38100" dist="38100" dir="2700000" algn="tl">
                    <a:srgbClr val="000000">
                      <a:alpha val="43137"/>
                    </a:srgbClr>
                  </a:outerShdw>
                </a:effectLst>
                <a:cs typeface="Arial" charset="0"/>
              </a:rPr>
              <a:t>3. Continual expansion of one's wants and needs for luxury goods and services.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198438" y="844550"/>
            <a:ext cx="8497887" cy="954088"/>
          </a:xfrm>
          <a:prstGeom prst="rect">
            <a:avLst/>
          </a:prstGeom>
          <a:noFill/>
          <a:ln>
            <a:noFill/>
          </a:ln>
          <a:extLst/>
        </p:spPr>
        <p:txBody>
          <a:bodyPr>
            <a:spAutoFit/>
          </a:bodyPr>
          <a:lstStyle/>
          <a:p>
            <a:pPr marL="514350" indent="-514350" eaLnBrk="1" hangingPunct="1">
              <a:buFontTx/>
              <a:buAutoNum type="arabicPeriod"/>
              <a:defRPr/>
            </a:pPr>
            <a:r>
              <a:rPr lang="en-US" sz="2800" dirty="0"/>
              <a:t>Then there is the </a:t>
            </a:r>
            <a:r>
              <a:rPr lang="en-US" sz="2800" u="sng" dirty="0"/>
              <a:t>subtle</a:t>
            </a:r>
            <a:r>
              <a:rPr lang="en-US" sz="2800" dirty="0"/>
              <a:t> art of discrediting opponents.</a:t>
            </a:r>
          </a:p>
          <a:p>
            <a:pPr eaLnBrk="1" hangingPunct="1">
              <a:defRPr/>
            </a:pPr>
            <a:r>
              <a:rPr lang="en-US" sz="2800" b="1" i="1" dirty="0">
                <a:solidFill>
                  <a:srgbClr val="FF0000"/>
                </a:solidFill>
              </a:rPr>
              <a:t>delicate, refined</a:t>
            </a:r>
            <a:endParaRPr lang="th-TH" sz="2800" b="1" i="1" dirty="0">
              <a:solidFill>
                <a:srgbClr val="FF0000"/>
              </a:solidFill>
            </a:endParaRPr>
          </a:p>
        </p:txBody>
      </p:sp>
      <p:sp>
        <p:nvSpPr>
          <p:cNvPr id="32771" name="Rectangle 2"/>
          <p:cNvSpPr>
            <a:spLocks noChangeArrowheads="1"/>
          </p:cNvSpPr>
          <p:nvPr/>
        </p:nvSpPr>
        <p:spPr bwMode="auto">
          <a:xfrm>
            <a:off x="287338" y="1792288"/>
            <a:ext cx="8283575" cy="1384300"/>
          </a:xfrm>
          <a:prstGeom prst="rect">
            <a:avLst/>
          </a:prstGeom>
          <a:noFill/>
          <a:ln w="9525">
            <a:noFill/>
            <a:miter lim="800000"/>
            <a:headEnd/>
            <a:tailEnd/>
          </a:ln>
        </p:spPr>
        <p:txBody>
          <a:bodyPr>
            <a:spAutoFit/>
          </a:bodyPr>
          <a:lstStyle/>
          <a:p>
            <a:pPr eaLnBrk="1" hangingPunct="1"/>
            <a:r>
              <a:rPr lang="en-US" altLang="en-US" sz="2800"/>
              <a:t>2. The evaluation of an individual by his </a:t>
            </a:r>
            <a:r>
              <a:rPr lang="en-US" altLang="en-US" sz="2800" u="sng"/>
              <a:t>peer</a:t>
            </a:r>
            <a:r>
              <a:rPr lang="en-US" altLang="en-US" sz="2800"/>
              <a:t> has proven to be effective in predicting future management success. </a:t>
            </a:r>
            <a:r>
              <a:rPr lang="en-US" altLang="en-US" sz="2800" b="1" i="1">
                <a:solidFill>
                  <a:srgbClr val="FF0000"/>
                </a:solidFill>
              </a:rPr>
              <a:t>colleague, associate</a:t>
            </a:r>
          </a:p>
        </p:txBody>
      </p:sp>
      <p:sp>
        <p:nvSpPr>
          <p:cNvPr id="32772" name="Rectangle 3"/>
          <p:cNvSpPr>
            <a:spLocks noChangeArrowheads="1"/>
          </p:cNvSpPr>
          <p:nvPr/>
        </p:nvSpPr>
        <p:spPr bwMode="auto">
          <a:xfrm>
            <a:off x="395288" y="3141663"/>
            <a:ext cx="8353425" cy="1816100"/>
          </a:xfrm>
          <a:prstGeom prst="rect">
            <a:avLst/>
          </a:prstGeom>
          <a:noFill/>
          <a:ln w="9525">
            <a:noFill/>
            <a:miter lim="800000"/>
            <a:headEnd/>
            <a:tailEnd/>
          </a:ln>
        </p:spPr>
        <p:txBody>
          <a:bodyPr>
            <a:spAutoFit/>
          </a:bodyPr>
          <a:lstStyle/>
          <a:p>
            <a:pPr eaLnBrk="1" hangingPunct="1"/>
            <a:r>
              <a:rPr lang="en-US" altLang="en-US" sz="2800"/>
              <a:t>3. Creativity and innovation depend on open, informal environments where people feel free to express their views, disagree, and challenge the </a:t>
            </a:r>
            <a:r>
              <a:rPr lang="en-US" altLang="en-US" sz="2800" u="sng"/>
              <a:t>status quo</a:t>
            </a:r>
            <a:r>
              <a:rPr lang="en-US" altLang="en-US" sz="2800"/>
              <a:t>. </a:t>
            </a:r>
          </a:p>
          <a:p>
            <a:pPr eaLnBrk="1" hangingPunct="1"/>
            <a:r>
              <a:rPr lang="en-US" altLang="en-US" sz="2800" b="1" i="1">
                <a:solidFill>
                  <a:srgbClr val="FF0000"/>
                </a:solidFill>
              </a:rPr>
              <a:t>present position</a:t>
            </a:r>
          </a:p>
        </p:txBody>
      </p:sp>
      <p:sp>
        <p:nvSpPr>
          <p:cNvPr id="32773" name="Rectangle 5"/>
          <p:cNvSpPr>
            <a:spLocks noChangeArrowheads="1"/>
          </p:cNvSpPr>
          <p:nvPr/>
        </p:nvSpPr>
        <p:spPr bwMode="auto">
          <a:xfrm>
            <a:off x="325438" y="5157788"/>
            <a:ext cx="8570912" cy="1384300"/>
          </a:xfrm>
          <a:prstGeom prst="rect">
            <a:avLst/>
          </a:prstGeom>
          <a:noFill/>
          <a:ln w="9525">
            <a:noFill/>
            <a:miter lim="800000"/>
            <a:headEnd/>
            <a:tailEnd/>
          </a:ln>
        </p:spPr>
        <p:txBody>
          <a:bodyPr>
            <a:spAutoFit/>
          </a:bodyPr>
          <a:lstStyle/>
          <a:p>
            <a:pPr eaLnBrk="1" hangingPunct="1"/>
            <a:r>
              <a:rPr lang="en-US" altLang="en-US" sz="2800"/>
              <a:t>4. A policy is a general guideline for </a:t>
            </a:r>
            <a:r>
              <a:rPr lang="en-US" altLang="en-US" sz="2800" u="sng"/>
              <a:t>handling</a:t>
            </a:r>
            <a:r>
              <a:rPr lang="en-US" altLang="en-US" sz="2800"/>
              <a:t> various organizational activities ranging from major investment projects to minor work schedules. </a:t>
            </a:r>
            <a:r>
              <a:rPr lang="en-US" altLang="en-US" sz="2800" b="1" i="1">
                <a:solidFill>
                  <a:srgbClr val="FF0000"/>
                </a:solidFill>
              </a:rPr>
              <a:t>managing, organizing</a:t>
            </a:r>
          </a:p>
        </p:txBody>
      </p:sp>
      <p:sp>
        <p:nvSpPr>
          <p:cNvPr id="6" name="TextBox 5"/>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7" name="Straight Connector 6"/>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2776" name="TextBox 6"/>
          <p:cNvSpPr txBox="1">
            <a:spLocks noChangeArrowheads="1"/>
          </p:cNvSpPr>
          <p:nvPr/>
        </p:nvSpPr>
        <p:spPr bwMode="auto">
          <a:xfrm>
            <a:off x="7083425" y="214313"/>
            <a:ext cx="1839734" cy="523220"/>
          </a:xfrm>
          <a:prstGeom prst="rect">
            <a:avLst/>
          </a:prstGeom>
          <a:noFill/>
          <a:ln w="9525">
            <a:noFill/>
            <a:miter lim="800000"/>
            <a:headEnd/>
            <a:tailEnd/>
          </a:ln>
        </p:spPr>
        <p:txBody>
          <a:bodyPr wrap="none">
            <a:spAutoFit/>
          </a:bodyPr>
          <a:lstStyle/>
          <a:p>
            <a:pPr eaLnBrk="1" hangingPunct="1"/>
            <a:r>
              <a:rPr lang="en-US" altLang="en-US" sz="2800" b="1" u="sng" dirty="0"/>
              <a:t>Exercise - </a:t>
            </a:r>
            <a:r>
              <a:rPr lang="en-US" altLang="en-US" sz="2800" b="1" u="sng" dirty="0" smtClean="0"/>
              <a:t>6</a:t>
            </a:r>
            <a:endParaRPr lang="en-US" altLang="en-US" sz="2800" b="1" u="sng"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468313" y="404813"/>
            <a:ext cx="8280400" cy="954087"/>
          </a:xfrm>
          <a:prstGeom prst="rect">
            <a:avLst/>
          </a:prstGeom>
          <a:noFill/>
          <a:ln w="9525">
            <a:noFill/>
            <a:miter lim="800000"/>
            <a:headEnd/>
            <a:tailEnd/>
          </a:ln>
        </p:spPr>
        <p:txBody>
          <a:bodyPr>
            <a:spAutoFit/>
          </a:bodyPr>
          <a:lstStyle/>
          <a:p>
            <a:pPr eaLnBrk="1" hangingPunct="1"/>
            <a:r>
              <a:rPr lang="en-US" altLang="en-US" sz="2800"/>
              <a:t>5. Performance can lead to two kinds of rewards: intrinsic and </a:t>
            </a:r>
            <a:r>
              <a:rPr lang="en-US" altLang="en-US" sz="2800" u="sng"/>
              <a:t>extrinsic</a:t>
            </a:r>
            <a:r>
              <a:rPr lang="en-US" altLang="en-US" sz="2800"/>
              <a:t>.  </a:t>
            </a:r>
            <a:r>
              <a:rPr lang="en-US" altLang="en-US" sz="2800" b="1" i="1">
                <a:solidFill>
                  <a:srgbClr val="FF0000"/>
                </a:solidFill>
              </a:rPr>
              <a:t>External</a:t>
            </a:r>
            <a:endParaRPr lang="th-TH" altLang="en-US" sz="2800" b="1" i="1">
              <a:solidFill>
                <a:srgbClr val="FF0000"/>
              </a:solidFill>
            </a:endParaRPr>
          </a:p>
        </p:txBody>
      </p:sp>
      <p:sp>
        <p:nvSpPr>
          <p:cNvPr id="33795" name="Rectangle 2"/>
          <p:cNvSpPr>
            <a:spLocks noChangeArrowheads="1"/>
          </p:cNvSpPr>
          <p:nvPr/>
        </p:nvSpPr>
        <p:spPr bwMode="auto">
          <a:xfrm>
            <a:off x="468313" y="1557338"/>
            <a:ext cx="8280400" cy="1384300"/>
          </a:xfrm>
          <a:prstGeom prst="rect">
            <a:avLst/>
          </a:prstGeom>
          <a:noFill/>
          <a:ln w="9525">
            <a:noFill/>
            <a:miter lim="800000"/>
            <a:headEnd/>
            <a:tailEnd/>
          </a:ln>
        </p:spPr>
        <p:txBody>
          <a:bodyPr>
            <a:spAutoFit/>
          </a:bodyPr>
          <a:lstStyle/>
          <a:p>
            <a:pPr eaLnBrk="1" hangingPunct="1"/>
            <a:r>
              <a:rPr lang="en-US" altLang="en-US" sz="2800"/>
              <a:t>6. In 1776, Adam Smith warned that the division of labor could lead to an </a:t>
            </a:r>
            <a:r>
              <a:rPr lang="en-US" altLang="en-US" sz="2800" u="sng"/>
              <a:t>adverse</a:t>
            </a:r>
            <a:r>
              <a:rPr lang="en-US" altLang="en-US" sz="2800"/>
              <a:t>  impact on workers despite its economic advantages. </a:t>
            </a:r>
            <a:r>
              <a:rPr lang="en-US" altLang="en-US" sz="2800" b="1" i="1">
                <a:solidFill>
                  <a:srgbClr val="FF0000"/>
                </a:solidFill>
              </a:rPr>
              <a:t>contrary, opposing</a:t>
            </a:r>
            <a:endParaRPr lang="th-TH" altLang="en-US" sz="2800" b="1" i="1">
              <a:solidFill>
                <a:srgbClr val="FF0000"/>
              </a:solidFill>
            </a:endParaRPr>
          </a:p>
        </p:txBody>
      </p:sp>
      <p:sp>
        <p:nvSpPr>
          <p:cNvPr id="33796" name="Rectangle 3"/>
          <p:cNvSpPr>
            <a:spLocks noChangeArrowheads="1"/>
          </p:cNvSpPr>
          <p:nvPr/>
        </p:nvSpPr>
        <p:spPr bwMode="auto">
          <a:xfrm>
            <a:off x="468313" y="3271838"/>
            <a:ext cx="7991475" cy="954087"/>
          </a:xfrm>
          <a:prstGeom prst="rect">
            <a:avLst/>
          </a:prstGeom>
          <a:noFill/>
          <a:ln w="9525">
            <a:noFill/>
            <a:miter lim="800000"/>
            <a:headEnd/>
            <a:tailEnd/>
          </a:ln>
        </p:spPr>
        <p:txBody>
          <a:bodyPr>
            <a:spAutoFit/>
          </a:bodyPr>
          <a:lstStyle/>
          <a:p>
            <a:pPr eaLnBrk="1" hangingPunct="1"/>
            <a:r>
              <a:rPr lang="en-US" altLang="en-US" sz="2800"/>
              <a:t>7. From these diverse views, further discussion yielded few new </a:t>
            </a:r>
            <a:r>
              <a:rPr lang="en-US" altLang="en-US" sz="2800" u="sng"/>
              <a:t>insights</a:t>
            </a:r>
            <a:r>
              <a:rPr lang="en-US" altLang="en-US" sz="2800"/>
              <a:t>. </a:t>
            </a:r>
            <a:r>
              <a:rPr lang="en-US" altLang="en-US" sz="2800" b="1" i="1">
                <a:solidFill>
                  <a:srgbClr val="FF0000"/>
                </a:solidFill>
              </a:rPr>
              <a:t>understanding, visions</a:t>
            </a:r>
          </a:p>
        </p:txBody>
      </p:sp>
      <p:sp>
        <p:nvSpPr>
          <p:cNvPr id="33797" name="Rectangle 4"/>
          <p:cNvSpPr>
            <a:spLocks noChangeArrowheads="1"/>
          </p:cNvSpPr>
          <p:nvPr/>
        </p:nvSpPr>
        <p:spPr bwMode="auto">
          <a:xfrm>
            <a:off x="539750" y="4502150"/>
            <a:ext cx="7848600" cy="954088"/>
          </a:xfrm>
          <a:prstGeom prst="rect">
            <a:avLst/>
          </a:prstGeom>
          <a:noFill/>
          <a:ln w="9525">
            <a:noFill/>
            <a:miter lim="800000"/>
            <a:headEnd/>
            <a:tailEnd/>
          </a:ln>
        </p:spPr>
        <p:txBody>
          <a:bodyPr>
            <a:spAutoFit/>
          </a:bodyPr>
          <a:lstStyle/>
          <a:p>
            <a:pPr eaLnBrk="1" hangingPunct="1"/>
            <a:r>
              <a:rPr lang="en-US" altLang="en-US" sz="2800"/>
              <a:t>8. Scientific management also </a:t>
            </a:r>
            <a:r>
              <a:rPr lang="en-US" altLang="en-US" sz="2800" u="sng"/>
              <a:t>inspired</a:t>
            </a:r>
            <a:r>
              <a:rPr lang="en-US" altLang="en-US" sz="2800"/>
              <a:t> an early philosophy of management. </a:t>
            </a:r>
            <a:r>
              <a:rPr lang="en-US" altLang="en-US" sz="2800" b="1" i="1">
                <a:solidFill>
                  <a:srgbClr val="FF0000"/>
                </a:solidFill>
              </a:rPr>
              <a:t>stimulated, encouraged</a:t>
            </a:r>
            <a:endParaRPr lang="th-TH" altLang="en-US" sz="2800" b="1" i="1">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611188" y="571500"/>
            <a:ext cx="7704137" cy="954088"/>
          </a:xfrm>
          <a:prstGeom prst="rect">
            <a:avLst/>
          </a:prstGeom>
          <a:noFill/>
          <a:ln w="9525">
            <a:noFill/>
            <a:miter lim="800000"/>
            <a:headEnd/>
            <a:tailEnd/>
          </a:ln>
        </p:spPr>
        <p:txBody>
          <a:bodyPr>
            <a:spAutoFit/>
          </a:bodyPr>
          <a:lstStyle/>
          <a:p>
            <a:pPr eaLnBrk="1" hangingPunct="1"/>
            <a:r>
              <a:rPr lang="en-US" altLang="en-US" sz="2800"/>
              <a:t>9. Energy developments of the period also </a:t>
            </a:r>
            <a:r>
              <a:rPr lang="en-US" altLang="en-US" sz="2800" u="sng"/>
              <a:t>deserve</a:t>
            </a:r>
            <a:r>
              <a:rPr lang="en-US" altLang="en-US" sz="2800"/>
              <a:t> mention. </a:t>
            </a:r>
            <a:r>
              <a:rPr lang="en-US" altLang="en-US" sz="2800" b="1" i="1">
                <a:solidFill>
                  <a:srgbClr val="FF0000"/>
                </a:solidFill>
              </a:rPr>
              <a:t>be worthy of</a:t>
            </a:r>
            <a:endParaRPr lang="th-TH" altLang="en-US" sz="2800" b="1" i="1">
              <a:solidFill>
                <a:srgbClr val="FF0000"/>
              </a:solidFill>
            </a:endParaRPr>
          </a:p>
        </p:txBody>
      </p:sp>
      <p:sp>
        <p:nvSpPr>
          <p:cNvPr id="34819" name="Rectangle 2"/>
          <p:cNvSpPr>
            <a:spLocks noChangeArrowheads="1"/>
          </p:cNvSpPr>
          <p:nvPr/>
        </p:nvSpPr>
        <p:spPr bwMode="auto">
          <a:xfrm>
            <a:off x="611188" y="1700213"/>
            <a:ext cx="7704137" cy="1384300"/>
          </a:xfrm>
          <a:prstGeom prst="rect">
            <a:avLst/>
          </a:prstGeom>
          <a:noFill/>
          <a:ln w="9525">
            <a:noFill/>
            <a:miter lim="800000"/>
            <a:headEnd/>
            <a:tailEnd/>
          </a:ln>
        </p:spPr>
        <p:txBody>
          <a:bodyPr>
            <a:spAutoFit/>
          </a:bodyPr>
          <a:lstStyle/>
          <a:p>
            <a:pPr eaLnBrk="1" hangingPunct="1"/>
            <a:r>
              <a:rPr lang="en-US" altLang="en-US" sz="2800"/>
              <a:t>10. It sometimes happens, too, in the </a:t>
            </a:r>
            <a:r>
              <a:rPr lang="en-US" altLang="en-US" sz="2800" u="sng"/>
              <a:t>interplay</a:t>
            </a:r>
            <a:r>
              <a:rPr lang="en-US" altLang="en-US" sz="2800"/>
              <a:t> of wills and forces that the few might block the many.</a:t>
            </a:r>
          </a:p>
          <a:p>
            <a:pPr eaLnBrk="1" hangingPunct="1"/>
            <a:r>
              <a:rPr lang="en-US" altLang="en-US" sz="2800" b="1" i="1">
                <a:solidFill>
                  <a:srgbClr val="FF0000"/>
                </a:solidFill>
              </a:rPr>
              <a:t>interact</a:t>
            </a:r>
            <a:endParaRPr lang="th-TH" altLang="en-US" sz="2800" b="1" i="1">
              <a:solidFill>
                <a:srgbClr val="FF0000"/>
              </a:solidFill>
            </a:endParaRPr>
          </a:p>
        </p:txBody>
      </p:sp>
      <p:sp>
        <p:nvSpPr>
          <p:cNvPr id="34820" name="Rectangle 3"/>
          <p:cNvSpPr>
            <a:spLocks noChangeArrowheads="1"/>
          </p:cNvSpPr>
          <p:nvPr/>
        </p:nvSpPr>
        <p:spPr bwMode="auto">
          <a:xfrm>
            <a:off x="755650" y="2997200"/>
            <a:ext cx="7559675" cy="1816100"/>
          </a:xfrm>
          <a:prstGeom prst="rect">
            <a:avLst/>
          </a:prstGeom>
          <a:noFill/>
          <a:ln w="9525">
            <a:noFill/>
            <a:miter lim="800000"/>
            <a:headEnd/>
            <a:tailEnd/>
          </a:ln>
        </p:spPr>
        <p:txBody>
          <a:bodyPr>
            <a:spAutoFit/>
          </a:bodyPr>
          <a:lstStyle/>
          <a:p>
            <a:pPr eaLnBrk="1" hangingPunct="1"/>
            <a:r>
              <a:rPr lang="en-US" altLang="en-US" sz="2800"/>
              <a:t>11. Employees with higher </a:t>
            </a:r>
            <a:r>
              <a:rPr lang="en-US" altLang="en-US" sz="2800" u="sng"/>
              <a:t>morale</a:t>
            </a:r>
            <a:r>
              <a:rPr lang="en-US" altLang="en-US" sz="2800"/>
              <a:t> clearly have better attendance records and stay on their jobs longer than do employees with low morale. </a:t>
            </a:r>
          </a:p>
          <a:p>
            <a:pPr eaLnBrk="1" hangingPunct="1"/>
            <a:r>
              <a:rPr lang="en-US" altLang="en-US" sz="2800" b="1" i="1">
                <a:solidFill>
                  <a:srgbClr val="FF0000"/>
                </a:solidFill>
              </a:rPr>
              <a:t>self-esteem, spirit</a:t>
            </a:r>
          </a:p>
        </p:txBody>
      </p:sp>
      <p:sp>
        <p:nvSpPr>
          <p:cNvPr id="34821" name="Rectangle 4"/>
          <p:cNvSpPr>
            <a:spLocks noChangeArrowheads="1"/>
          </p:cNvSpPr>
          <p:nvPr/>
        </p:nvSpPr>
        <p:spPr bwMode="auto">
          <a:xfrm>
            <a:off x="755650" y="5157788"/>
            <a:ext cx="7343775" cy="954087"/>
          </a:xfrm>
          <a:prstGeom prst="rect">
            <a:avLst/>
          </a:prstGeom>
          <a:noFill/>
          <a:ln w="9525">
            <a:noFill/>
            <a:miter lim="800000"/>
            <a:headEnd/>
            <a:tailEnd/>
          </a:ln>
        </p:spPr>
        <p:txBody>
          <a:bodyPr>
            <a:spAutoFit/>
          </a:bodyPr>
          <a:lstStyle/>
          <a:p>
            <a:pPr eaLnBrk="1" hangingPunct="1"/>
            <a:r>
              <a:rPr lang="en-US" altLang="en-US" sz="2800"/>
              <a:t>12. Communication is </a:t>
            </a:r>
            <a:r>
              <a:rPr lang="en-US" altLang="en-US" sz="2800" u="sng"/>
              <a:t>pervasive</a:t>
            </a:r>
            <a:r>
              <a:rPr lang="en-US" altLang="en-US" sz="2800"/>
              <a:t> in all areas of organization life. </a:t>
            </a:r>
            <a:r>
              <a:rPr lang="en-US" altLang="en-US" sz="2800" b="1" i="1">
                <a:solidFill>
                  <a:srgbClr val="FF0000"/>
                </a:solidFill>
              </a:rPr>
              <a:t>widespread, distributed</a:t>
            </a:r>
            <a:endParaRPr lang="th-TH" altLang="en-US" sz="2800" b="1" i="1">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504825" y="328613"/>
            <a:ext cx="8353425" cy="1384300"/>
          </a:xfrm>
          <a:prstGeom prst="rect">
            <a:avLst/>
          </a:prstGeom>
          <a:noFill/>
          <a:ln w="9525">
            <a:noFill/>
            <a:miter lim="800000"/>
            <a:headEnd/>
            <a:tailEnd/>
          </a:ln>
        </p:spPr>
        <p:txBody>
          <a:bodyPr>
            <a:spAutoFit/>
          </a:bodyPr>
          <a:lstStyle/>
          <a:p>
            <a:pPr eaLnBrk="1" hangingPunct="1"/>
            <a:r>
              <a:rPr lang="en-US" altLang="en-US" sz="2800"/>
              <a:t>13. E-business means delivering products and service directly to </a:t>
            </a:r>
            <a:r>
              <a:rPr lang="en-US" altLang="en-US" sz="2800" u="sng"/>
              <a:t>individual </a:t>
            </a:r>
            <a:r>
              <a:rPr lang="en-US" altLang="en-US" sz="2800"/>
              <a:t> consumers through the Internet.</a:t>
            </a:r>
          </a:p>
          <a:p>
            <a:pPr eaLnBrk="1" hangingPunct="1"/>
            <a:r>
              <a:rPr lang="en-US" altLang="en-US" sz="2800" b="1" i="1">
                <a:solidFill>
                  <a:srgbClr val="FF0000"/>
                </a:solidFill>
              </a:rPr>
              <a:t>single, specific</a:t>
            </a:r>
            <a:endParaRPr lang="th-TH" altLang="en-US" sz="2800" b="1" i="1">
              <a:solidFill>
                <a:srgbClr val="FF0000"/>
              </a:solidFill>
            </a:endParaRPr>
          </a:p>
        </p:txBody>
      </p:sp>
      <p:sp>
        <p:nvSpPr>
          <p:cNvPr id="35843" name="Rectangle 2"/>
          <p:cNvSpPr>
            <a:spLocks noChangeArrowheads="1"/>
          </p:cNvSpPr>
          <p:nvPr/>
        </p:nvSpPr>
        <p:spPr bwMode="auto">
          <a:xfrm>
            <a:off x="539750" y="1773238"/>
            <a:ext cx="7993063" cy="1384300"/>
          </a:xfrm>
          <a:prstGeom prst="rect">
            <a:avLst/>
          </a:prstGeom>
          <a:noFill/>
          <a:ln w="9525">
            <a:noFill/>
            <a:miter lim="800000"/>
            <a:headEnd/>
            <a:tailEnd/>
          </a:ln>
        </p:spPr>
        <p:txBody>
          <a:bodyPr>
            <a:spAutoFit/>
          </a:bodyPr>
          <a:lstStyle/>
          <a:p>
            <a:pPr eaLnBrk="1" hangingPunct="1"/>
            <a:r>
              <a:rPr lang="en-US" altLang="en-US" sz="2800"/>
              <a:t>14. In the growth stage, sales increase rapidly and profits </a:t>
            </a:r>
            <a:r>
              <a:rPr lang="en-US" altLang="en-US" sz="2800" u="sng"/>
              <a:t>peak</a:t>
            </a:r>
            <a:r>
              <a:rPr lang="en-US" altLang="en-US" sz="2800"/>
              <a:t>, then start to decline. </a:t>
            </a:r>
            <a:r>
              <a:rPr lang="en-US" altLang="en-US" sz="2800" b="1" i="1">
                <a:solidFill>
                  <a:srgbClr val="FF0000"/>
                </a:solidFill>
              </a:rPr>
              <a:t>top, highest, topmost</a:t>
            </a:r>
          </a:p>
        </p:txBody>
      </p:sp>
      <p:sp>
        <p:nvSpPr>
          <p:cNvPr id="35844" name="Rectangle 3"/>
          <p:cNvSpPr>
            <a:spLocks noChangeArrowheads="1"/>
          </p:cNvSpPr>
          <p:nvPr/>
        </p:nvSpPr>
        <p:spPr bwMode="auto">
          <a:xfrm>
            <a:off x="539750" y="3068638"/>
            <a:ext cx="7993063" cy="1385887"/>
          </a:xfrm>
          <a:prstGeom prst="rect">
            <a:avLst/>
          </a:prstGeom>
          <a:noFill/>
          <a:ln w="9525">
            <a:noFill/>
            <a:miter lim="800000"/>
            <a:headEnd/>
            <a:tailEnd/>
          </a:ln>
        </p:spPr>
        <p:txBody>
          <a:bodyPr>
            <a:spAutoFit/>
          </a:bodyPr>
          <a:lstStyle/>
          <a:p>
            <a:pPr eaLnBrk="1" hangingPunct="1"/>
            <a:r>
              <a:rPr lang="en-US" altLang="en-US" sz="2800"/>
              <a:t>15. It is a healthy sign for management </a:t>
            </a:r>
            <a:r>
              <a:rPr lang="en-US" altLang="en-US" sz="2800" u="sng"/>
              <a:t>succession</a:t>
            </a:r>
            <a:r>
              <a:rPr lang="en-US" altLang="en-US" sz="2800"/>
              <a:t> to have a number of key executives in competition with each other for the top jobs. </a:t>
            </a:r>
            <a:r>
              <a:rPr lang="en-US" altLang="en-US" sz="2800" b="1" i="1">
                <a:solidFill>
                  <a:srgbClr val="FF0000"/>
                </a:solidFill>
              </a:rPr>
              <a:t>sequence, inheritance</a:t>
            </a:r>
            <a:endParaRPr lang="th-TH" altLang="en-US" sz="2800" b="1" i="1">
              <a:solidFill>
                <a:srgbClr val="FF0000"/>
              </a:solidFill>
            </a:endParaRPr>
          </a:p>
        </p:txBody>
      </p:sp>
      <p:sp>
        <p:nvSpPr>
          <p:cNvPr id="35845" name="Rectangle 4"/>
          <p:cNvSpPr>
            <a:spLocks noChangeArrowheads="1"/>
          </p:cNvSpPr>
          <p:nvPr/>
        </p:nvSpPr>
        <p:spPr bwMode="auto">
          <a:xfrm>
            <a:off x="611188" y="4697413"/>
            <a:ext cx="7848600" cy="1385887"/>
          </a:xfrm>
          <a:prstGeom prst="rect">
            <a:avLst/>
          </a:prstGeom>
          <a:noFill/>
          <a:ln w="9525">
            <a:noFill/>
            <a:miter lim="800000"/>
            <a:headEnd/>
            <a:tailEnd/>
          </a:ln>
        </p:spPr>
        <p:txBody>
          <a:bodyPr>
            <a:spAutoFit/>
          </a:bodyPr>
          <a:lstStyle/>
          <a:p>
            <a:pPr eaLnBrk="1" hangingPunct="1"/>
            <a:r>
              <a:rPr lang="en-US" altLang="en-US" sz="2800"/>
              <a:t>16. Spam, or </a:t>
            </a:r>
            <a:r>
              <a:rPr lang="en-US" altLang="en-US" sz="2800" b="1" i="1"/>
              <a:t>unsolicited</a:t>
            </a:r>
            <a:r>
              <a:rPr lang="en-US" altLang="en-US" sz="2800"/>
              <a:t> commercial e-mail (UCE), has become a major source of </a:t>
            </a:r>
            <a:r>
              <a:rPr lang="en-US" altLang="en-US" sz="2800" b="1" u="sng"/>
              <a:t>discontent</a:t>
            </a:r>
            <a:r>
              <a:rPr lang="en-US" altLang="en-US" sz="2800"/>
              <a:t> with the Internet. </a:t>
            </a:r>
            <a:r>
              <a:rPr lang="en-US" altLang="en-US" sz="2800" b="1" i="1">
                <a:solidFill>
                  <a:srgbClr val="FF0000"/>
                </a:solidFill>
              </a:rPr>
              <a:t>dissatisfaction, unhappiness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90513" y="827088"/>
            <a:ext cx="4175125" cy="585787"/>
          </a:xfrm>
          <a:prstGeom prst="rect">
            <a:avLst/>
          </a:prstGeom>
          <a:noFill/>
          <a:ln w="9525">
            <a:noFill/>
            <a:miter lim="800000"/>
            <a:headEnd/>
            <a:tailEnd/>
          </a:ln>
        </p:spPr>
        <p:txBody>
          <a:bodyPr>
            <a:spAutoFit/>
          </a:bodyPr>
          <a:lstStyle/>
          <a:p>
            <a:pPr eaLnBrk="1" hangingPunct="1"/>
            <a:r>
              <a:rPr lang="en-US" altLang="en-US" sz="3200"/>
              <a:t>___E_____ 1. assets </a:t>
            </a:r>
          </a:p>
        </p:txBody>
      </p:sp>
      <p:cxnSp>
        <p:nvCxnSpPr>
          <p:cNvPr id="4" name="Straight Connector 3"/>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978775" y="6402388"/>
            <a:ext cx="985838" cy="339725"/>
          </a:xfrm>
          <a:prstGeom prst="rect">
            <a:avLst/>
          </a:prstGeom>
          <a:noFill/>
        </p:spPr>
        <p:txBody>
          <a:bodyPr wrap="none">
            <a:spAutoFit/>
          </a:bodyPr>
          <a:lstStyle/>
          <a:p>
            <a:pPr eaLnBrk="1" fontAlgn="auto" hangingPunct="1">
              <a:spcBef>
                <a:spcPts val="0"/>
              </a:spcBef>
              <a:spcAft>
                <a:spcPts val="0"/>
              </a:spcAft>
              <a:defRPr/>
            </a:pPr>
            <a:r>
              <a:rPr lang="en-US" sz="1600" i="1" dirty="0">
                <a:effectLst>
                  <a:outerShdw blurRad="38100" dist="38100" dir="2700000" algn="tl">
                    <a:srgbClr val="000000">
                      <a:alpha val="43137"/>
                    </a:srgbClr>
                  </a:outerShdw>
                </a:effectLst>
                <a:latin typeface="+mn-lt"/>
                <a:cs typeface="+mn-cs"/>
              </a:rPr>
              <a:t>BUS 6000</a:t>
            </a:r>
          </a:p>
        </p:txBody>
      </p:sp>
      <p:sp>
        <p:nvSpPr>
          <p:cNvPr id="6" name="TextBox 5"/>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sp>
        <p:nvSpPr>
          <p:cNvPr id="7" name="TextBox 6"/>
          <p:cNvSpPr txBox="1"/>
          <p:nvPr/>
        </p:nvSpPr>
        <p:spPr>
          <a:xfrm>
            <a:off x="7083425" y="214313"/>
            <a:ext cx="1839913" cy="522287"/>
          </a:xfrm>
          <a:prstGeom prst="rect">
            <a:avLst/>
          </a:prstGeom>
          <a:noFill/>
        </p:spPr>
        <p:txBody>
          <a:bodyPr wrap="none">
            <a:spAutoFit/>
          </a:bodyPr>
          <a:lstStyle/>
          <a:p>
            <a:pPr eaLnBrk="1" fontAlgn="auto" hangingPunct="1">
              <a:spcBef>
                <a:spcPts val="0"/>
              </a:spcBef>
              <a:spcAft>
                <a:spcPts val="0"/>
              </a:spcAft>
              <a:defRPr/>
            </a:pPr>
            <a:r>
              <a:rPr lang="en-US" sz="2800" b="1" dirty="0">
                <a:effectLst>
                  <a:outerShdw blurRad="38100" dist="38100" dir="2700000" algn="tl">
                    <a:srgbClr val="000000">
                      <a:alpha val="43137"/>
                    </a:srgbClr>
                  </a:outerShdw>
                </a:effectLst>
                <a:latin typeface="+mn-lt"/>
                <a:cs typeface="+mn-cs"/>
              </a:rPr>
              <a:t>Exercise - 1</a:t>
            </a:r>
          </a:p>
        </p:txBody>
      </p:sp>
      <p:sp>
        <p:nvSpPr>
          <p:cNvPr id="4103" name="Rectangle 2"/>
          <p:cNvSpPr>
            <a:spLocks noChangeArrowheads="1"/>
          </p:cNvSpPr>
          <p:nvPr/>
        </p:nvSpPr>
        <p:spPr bwMode="auto">
          <a:xfrm>
            <a:off x="290513" y="1581150"/>
            <a:ext cx="5603875" cy="584200"/>
          </a:xfrm>
          <a:prstGeom prst="rect">
            <a:avLst/>
          </a:prstGeom>
          <a:noFill/>
          <a:ln w="9525">
            <a:noFill/>
            <a:miter lim="800000"/>
            <a:headEnd/>
            <a:tailEnd/>
          </a:ln>
        </p:spPr>
        <p:txBody>
          <a:bodyPr wrap="none">
            <a:spAutoFit/>
          </a:bodyPr>
          <a:lstStyle/>
          <a:p>
            <a:pPr eaLnBrk="1" hangingPunct="1"/>
            <a:r>
              <a:rPr lang="en-US" altLang="en-US" sz="3200"/>
              <a:t>___H_____ 2.  board of directors</a:t>
            </a:r>
          </a:p>
        </p:txBody>
      </p:sp>
      <p:sp>
        <p:nvSpPr>
          <p:cNvPr id="4104" name="Rectangle 7"/>
          <p:cNvSpPr>
            <a:spLocks noChangeArrowheads="1"/>
          </p:cNvSpPr>
          <p:nvPr/>
        </p:nvSpPr>
        <p:spPr bwMode="auto">
          <a:xfrm>
            <a:off x="266700" y="2344738"/>
            <a:ext cx="5292725" cy="584200"/>
          </a:xfrm>
          <a:prstGeom prst="rect">
            <a:avLst/>
          </a:prstGeom>
          <a:noFill/>
          <a:ln w="9525">
            <a:noFill/>
            <a:miter lim="800000"/>
            <a:headEnd/>
            <a:tailEnd/>
          </a:ln>
        </p:spPr>
        <p:txBody>
          <a:bodyPr wrap="none">
            <a:spAutoFit/>
          </a:bodyPr>
          <a:lstStyle/>
          <a:p>
            <a:pPr eaLnBrk="1" hangingPunct="1"/>
            <a:r>
              <a:rPr lang="en-US" altLang="en-US" sz="3200"/>
              <a:t>___D_____ 3. human resource</a:t>
            </a:r>
          </a:p>
        </p:txBody>
      </p:sp>
      <p:sp>
        <p:nvSpPr>
          <p:cNvPr id="4105" name="Rectangle 8"/>
          <p:cNvSpPr>
            <a:spLocks noChangeArrowheads="1"/>
          </p:cNvSpPr>
          <p:nvPr/>
        </p:nvSpPr>
        <p:spPr bwMode="auto">
          <a:xfrm>
            <a:off x="290513" y="3113088"/>
            <a:ext cx="4860925" cy="584200"/>
          </a:xfrm>
          <a:prstGeom prst="rect">
            <a:avLst/>
          </a:prstGeom>
          <a:noFill/>
          <a:ln w="9525">
            <a:noFill/>
            <a:miter lim="800000"/>
            <a:headEnd/>
            <a:tailEnd/>
          </a:ln>
        </p:spPr>
        <p:txBody>
          <a:bodyPr wrap="none">
            <a:spAutoFit/>
          </a:bodyPr>
          <a:lstStyle/>
          <a:p>
            <a:pPr eaLnBrk="1" hangingPunct="1"/>
            <a:r>
              <a:rPr lang="en-US" altLang="en-US" sz="3200"/>
              <a:t>___C_____ 4. code of ethics</a:t>
            </a:r>
          </a:p>
        </p:txBody>
      </p:sp>
      <p:sp>
        <p:nvSpPr>
          <p:cNvPr id="4106" name="Rectangle 9"/>
          <p:cNvSpPr>
            <a:spLocks noChangeArrowheads="1"/>
          </p:cNvSpPr>
          <p:nvPr/>
        </p:nvSpPr>
        <p:spPr bwMode="auto">
          <a:xfrm>
            <a:off x="327025" y="3860800"/>
            <a:ext cx="4765675" cy="584200"/>
          </a:xfrm>
          <a:prstGeom prst="rect">
            <a:avLst/>
          </a:prstGeom>
          <a:noFill/>
          <a:ln w="9525">
            <a:noFill/>
            <a:miter lim="800000"/>
            <a:headEnd/>
            <a:tailEnd/>
          </a:ln>
        </p:spPr>
        <p:txBody>
          <a:bodyPr wrap="none">
            <a:spAutoFit/>
          </a:bodyPr>
          <a:lstStyle/>
          <a:p>
            <a:pPr eaLnBrk="1" hangingPunct="1"/>
            <a:r>
              <a:rPr lang="en-US" altLang="en-US" sz="3200"/>
              <a:t>___J_____ 5. management </a:t>
            </a:r>
          </a:p>
        </p:txBody>
      </p:sp>
      <p:sp>
        <p:nvSpPr>
          <p:cNvPr id="4107" name="Rectangle 10"/>
          <p:cNvSpPr>
            <a:spLocks noChangeArrowheads="1"/>
          </p:cNvSpPr>
          <p:nvPr/>
        </p:nvSpPr>
        <p:spPr bwMode="auto">
          <a:xfrm>
            <a:off x="327025" y="4724400"/>
            <a:ext cx="4799013" cy="584200"/>
          </a:xfrm>
          <a:prstGeom prst="rect">
            <a:avLst/>
          </a:prstGeom>
          <a:noFill/>
          <a:ln w="9525">
            <a:noFill/>
            <a:miter lim="800000"/>
            <a:headEnd/>
            <a:tailEnd/>
          </a:ln>
        </p:spPr>
        <p:txBody>
          <a:bodyPr wrap="none">
            <a:spAutoFit/>
          </a:bodyPr>
          <a:lstStyle/>
          <a:p>
            <a:pPr eaLnBrk="1" hangingPunct="1"/>
            <a:r>
              <a:rPr lang="en-US" altLang="en-US" sz="3200"/>
              <a:t>___A_____ 6. consumerism</a:t>
            </a:r>
          </a:p>
        </p:txBody>
      </p:sp>
      <p:sp>
        <p:nvSpPr>
          <p:cNvPr id="4108" name="Rectangle 11"/>
          <p:cNvSpPr>
            <a:spLocks noChangeArrowheads="1"/>
          </p:cNvSpPr>
          <p:nvPr/>
        </p:nvSpPr>
        <p:spPr bwMode="auto">
          <a:xfrm>
            <a:off x="327025" y="5516563"/>
            <a:ext cx="3770313" cy="584200"/>
          </a:xfrm>
          <a:prstGeom prst="rect">
            <a:avLst/>
          </a:prstGeom>
          <a:noFill/>
          <a:ln w="9525">
            <a:noFill/>
            <a:miter lim="800000"/>
            <a:headEnd/>
            <a:tailEnd/>
          </a:ln>
        </p:spPr>
        <p:txBody>
          <a:bodyPr wrap="none">
            <a:spAutoFit/>
          </a:bodyPr>
          <a:lstStyle/>
          <a:p>
            <a:pPr eaLnBrk="1" hangingPunct="1"/>
            <a:r>
              <a:rPr lang="en-US" altLang="en-US" sz="3200"/>
              <a:t>___B____ 7. business</a:t>
            </a:r>
          </a:p>
        </p:txBody>
      </p:sp>
      <p:sp>
        <p:nvSpPr>
          <p:cNvPr id="4109" name="Rectangle 12"/>
          <p:cNvSpPr>
            <a:spLocks noChangeArrowheads="1"/>
          </p:cNvSpPr>
          <p:nvPr/>
        </p:nvSpPr>
        <p:spPr bwMode="auto">
          <a:xfrm>
            <a:off x="4976813" y="3843338"/>
            <a:ext cx="4114800" cy="584200"/>
          </a:xfrm>
          <a:prstGeom prst="rect">
            <a:avLst/>
          </a:prstGeom>
          <a:noFill/>
          <a:ln w="9525">
            <a:noFill/>
            <a:miter lim="800000"/>
            <a:headEnd/>
            <a:tailEnd/>
          </a:ln>
        </p:spPr>
        <p:txBody>
          <a:bodyPr wrap="none">
            <a:spAutoFit/>
          </a:bodyPr>
          <a:lstStyle/>
          <a:p>
            <a:pPr eaLnBrk="1" hangingPunct="1"/>
            <a:r>
              <a:rPr lang="en-US" altLang="en-US" sz="3200"/>
              <a:t>____I____ 8. marketing</a:t>
            </a:r>
          </a:p>
        </p:txBody>
      </p:sp>
      <p:sp>
        <p:nvSpPr>
          <p:cNvPr id="4110" name="Rectangle 13"/>
          <p:cNvSpPr>
            <a:spLocks noChangeArrowheads="1"/>
          </p:cNvSpPr>
          <p:nvPr/>
        </p:nvSpPr>
        <p:spPr bwMode="auto">
          <a:xfrm>
            <a:off x="4992688" y="4724400"/>
            <a:ext cx="4103687" cy="584200"/>
          </a:xfrm>
          <a:prstGeom prst="rect">
            <a:avLst/>
          </a:prstGeom>
          <a:noFill/>
          <a:ln w="9525">
            <a:noFill/>
            <a:miter lim="800000"/>
            <a:headEnd/>
            <a:tailEnd/>
          </a:ln>
        </p:spPr>
        <p:txBody>
          <a:bodyPr wrap="none">
            <a:spAutoFit/>
          </a:bodyPr>
          <a:lstStyle/>
          <a:p>
            <a:pPr eaLnBrk="1" hangingPunct="1"/>
            <a:r>
              <a:rPr lang="en-US" altLang="en-US" sz="3200"/>
              <a:t>____G___ 9. franchisee</a:t>
            </a:r>
          </a:p>
        </p:txBody>
      </p:sp>
      <p:sp>
        <p:nvSpPr>
          <p:cNvPr id="4111" name="Rectangle 14"/>
          <p:cNvSpPr>
            <a:spLocks noChangeArrowheads="1"/>
          </p:cNvSpPr>
          <p:nvPr/>
        </p:nvSpPr>
        <p:spPr bwMode="auto">
          <a:xfrm>
            <a:off x="4967288" y="5516563"/>
            <a:ext cx="3989387" cy="584200"/>
          </a:xfrm>
          <a:prstGeom prst="rect">
            <a:avLst/>
          </a:prstGeom>
          <a:noFill/>
          <a:ln w="9525">
            <a:noFill/>
            <a:miter lim="800000"/>
            <a:headEnd/>
            <a:tailEnd/>
          </a:ln>
        </p:spPr>
        <p:txBody>
          <a:bodyPr wrap="none">
            <a:spAutoFit/>
          </a:bodyPr>
          <a:lstStyle/>
          <a:p>
            <a:pPr eaLnBrk="1" hangingPunct="1"/>
            <a:r>
              <a:rPr lang="en-US" altLang="en-US" sz="3200"/>
              <a:t>_____F___ 10. boycott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441325" y="404813"/>
            <a:ext cx="8064500" cy="1816100"/>
          </a:xfrm>
          <a:prstGeom prst="rect">
            <a:avLst/>
          </a:prstGeom>
          <a:noFill/>
          <a:ln w="9525">
            <a:noFill/>
            <a:miter lim="800000"/>
            <a:headEnd/>
            <a:tailEnd/>
          </a:ln>
        </p:spPr>
        <p:txBody>
          <a:bodyPr>
            <a:spAutoFit/>
          </a:bodyPr>
          <a:lstStyle/>
          <a:p>
            <a:pPr eaLnBrk="1" hangingPunct="1"/>
            <a:r>
              <a:rPr lang="en-US" altLang="en-US" sz="2800"/>
              <a:t>17. A director’s functions are </a:t>
            </a:r>
            <a:r>
              <a:rPr lang="en-US" altLang="en-US" sz="2800" u="sng"/>
              <a:t>numerous</a:t>
            </a:r>
            <a:r>
              <a:rPr lang="en-US" altLang="en-US" sz="2800"/>
              <a:t>, and anyone has only to attend a routine meeting of a board to see most of these functions performed. </a:t>
            </a:r>
            <a:r>
              <a:rPr lang="en-US" altLang="en-US" sz="2800" b="1" i="1">
                <a:solidFill>
                  <a:srgbClr val="FF0000"/>
                </a:solidFill>
              </a:rPr>
              <a:t>diverse, many, various</a:t>
            </a:r>
          </a:p>
        </p:txBody>
      </p:sp>
      <p:sp>
        <p:nvSpPr>
          <p:cNvPr id="36867" name="Rectangle 2"/>
          <p:cNvSpPr>
            <a:spLocks noChangeArrowheads="1"/>
          </p:cNvSpPr>
          <p:nvPr/>
        </p:nvSpPr>
        <p:spPr bwMode="auto">
          <a:xfrm>
            <a:off x="441325" y="2238375"/>
            <a:ext cx="8353425" cy="1384300"/>
          </a:xfrm>
          <a:prstGeom prst="rect">
            <a:avLst/>
          </a:prstGeom>
          <a:noFill/>
          <a:ln w="9525">
            <a:noFill/>
            <a:miter lim="800000"/>
            <a:headEnd/>
            <a:tailEnd/>
          </a:ln>
        </p:spPr>
        <p:txBody>
          <a:bodyPr>
            <a:spAutoFit/>
          </a:bodyPr>
          <a:lstStyle/>
          <a:p>
            <a:pPr eaLnBrk="1" hangingPunct="1"/>
            <a:r>
              <a:rPr lang="en-US" altLang="en-US" sz="2800"/>
              <a:t>18. There are, of course, many other factors </a:t>
            </a:r>
            <a:r>
              <a:rPr lang="en-US" altLang="en-US" sz="2800" u="sng"/>
              <a:t>involved</a:t>
            </a:r>
            <a:r>
              <a:rPr lang="en-US" altLang="en-US" sz="2800"/>
              <a:t> in the process of decision-making. </a:t>
            </a:r>
          </a:p>
          <a:p>
            <a:pPr eaLnBrk="1" hangingPunct="1"/>
            <a:r>
              <a:rPr lang="en-US" altLang="en-US" sz="2800" b="1" i="1">
                <a:solidFill>
                  <a:srgbClr val="FF0000"/>
                </a:solidFill>
              </a:rPr>
              <a:t>engaged, implicated</a:t>
            </a:r>
          </a:p>
        </p:txBody>
      </p:sp>
      <p:sp>
        <p:nvSpPr>
          <p:cNvPr id="36868" name="Rectangle 3"/>
          <p:cNvSpPr>
            <a:spLocks noChangeArrowheads="1"/>
          </p:cNvSpPr>
          <p:nvPr/>
        </p:nvSpPr>
        <p:spPr bwMode="auto">
          <a:xfrm>
            <a:off x="515938" y="4221163"/>
            <a:ext cx="7993062" cy="954087"/>
          </a:xfrm>
          <a:prstGeom prst="rect">
            <a:avLst/>
          </a:prstGeom>
          <a:noFill/>
          <a:ln w="9525">
            <a:noFill/>
            <a:miter lim="800000"/>
            <a:headEnd/>
            <a:tailEnd/>
          </a:ln>
        </p:spPr>
        <p:txBody>
          <a:bodyPr>
            <a:spAutoFit/>
          </a:bodyPr>
          <a:lstStyle/>
          <a:p>
            <a:pPr eaLnBrk="1" hangingPunct="1"/>
            <a:r>
              <a:rPr lang="en-US" altLang="en-US" sz="2800"/>
              <a:t>19. Leadership is a highly complex and </a:t>
            </a:r>
            <a:r>
              <a:rPr lang="en-US" altLang="en-US" sz="2800" u="sng"/>
              <a:t>elusive</a:t>
            </a:r>
            <a:r>
              <a:rPr lang="en-US" altLang="en-US" sz="2800"/>
              <a:t> trait.</a:t>
            </a:r>
          </a:p>
          <a:p>
            <a:pPr eaLnBrk="1" hangingPunct="1"/>
            <a:r>
              <a:rPr lang="en-US" altLang="en-US" sz="2800" b="1" i="1">
                <a:solidFill>
                  <a:srgbClr val="FF0000"/>
                </a:solidFill>
              </a:rPr>
              <a:t>indefinable, ambiguous</a:t>
            </a:r>
          </a:p>
        </p:txBody>
      </p:sp>
      <p:sp>
        <p:nvSpPr>
          <p:cNvPr id="36869" name="Rectangle 4"/>
          <p:cNvSpPr>
            <a:spLocks noChangeArrowheads="1"/>
          </p:cNvSpPr>
          <p:nvPr/>
        </p:nvSpPr>
        <p:spPr bwMode="auto">
          <a:xfrm>
            <a:off x="515938" y="5229225"/>
            <a:ext cx="8072437" cy="1384300"/>
          </a:xfrm>
          <a:prstGeom prst="rect">
            <a:avLst/>
          </a:prstGeom>
          <a:noFill/>
          <a:ln w="9525">
            <a:noFill/>
            <a:miter lim="800000"/>
            <a:headEnd/>
            <a:tailEnd/>
          </a:ln>
        </p:spPr>
        <p:txBody>
          <a:bodyPr>
            <a:spAutoFit/>
          </a:bodyPr>
          <a:lstStyle/>
          <a:p>
            <a:pPr eaLnBrk="1" hangingPunct="1"/>
            <a:r>
              <a:rPr lang="en-US" altLang="en-US" sz="2800"/>
              <a:t>20. Organizational structure is one of the </a:t>
            </a:r>
            <a:r>
              <a:rPr lang="en-US" altLang="en-US" sz="2800" u="sng"/>
              <a:t>tangible</a:t>
            </a:r>
            <a:r>
              <a:rPr lang="en-US" altLang="en-US" sz="2800"/>
              <a:t> aspects of the organization that affects its climate.</a:t>
            </a:r>
          </a:p>
          <a:p>
            <a:pPr eaLnBrk="1" hangingPunct="1"/>
            <a:r>
              <a:rPr lang="en-US" altLang="en-US" sz="2800" b="1" i="1">
                <a:solidFill>
                  <a:srgbClr val="FF0000"/>
                </a:solidFill>
              </a:rPr>
              <a:t>noticeable, perceptible, concrete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468313" y="333375"/>
            <a:ext cx="7991475" cy="1814513"/>
          </a:xfrm>
          <a:prstGeom prst="rect">
            <a:avLst/>
          </a:prstGeom>
          <a:noFill/>
          <a:ln w="9525">
            <a:noFill/>
            <a:miter lim="800000"/>
            <a:headEnd/>
            <a:tailEnd/>
          </a:ln>
        </p:spPr>
        <p:txBody>
          <a:bodyPr>
            <a:spAutoFit/>
          </a:bodyPr>
          <a:lstStyle/>
          <a:p>
            <a:pPr eaLnBrk="1" hangingPunct="1"/>
            <a:r>
              <a:rPr lang="en-US" altLang="en-US" sz="2800"/>
              <a:t>21. This special attention </a:t>
            </a:r>
            <a:r>
              <a:rPr lang="en-US" altLang="en-US" sz="2800" u="sng"/>
              <a:t>resulted in</a:t>
            </a:r>
            <a:r>
              <a:rPr lang="en-US" altLang="en-US" sz="2800"/>
              <a:t> the charge that the observers biased the experiment by their personal involvement, the so-called Hawthorn effect.</a:t>
            </a:r>
          </a:p>
          <a:p>
            <a:pPr eaLnBrk="1" hangingPunct="1"/>
            <a:r>
              <a:rPr lang="en-US" altLang="en-US" sz="2800" b="1" i="1">
                <a:solidFill>
                  <a:srgbClr val="FF0000"/>
                </a:solidFill>
              </a:rPr>
              <a:t>caused of , brought about</a:t>
            </a:r>
          </a:p>
        </p:txBody>
      </p:sp>
      <p:sp>
        <p:nvSpPr>
          <p:cNvPr id="37891" name="Rectangle 2"/>
          <p:cNvSpPr>
            <a:spLocks noChangeArrowheads="1"/>
          </p:cNvSpPr>
          <p:nvPr/>
        </p:nvSpPr>
        <p:spPr bwMode="auto">
          <a:xfrm>
            <a:off x="488950" y="2133600"/>
            <a:ext cx="8280400" cy="954088"/>
          </a:xfrm>
          <a:prstGeom prst="rect">
            <a:avLst/>
          </a:prstGeom>
          <a:noFill/>
          <a:ln w="9525">
            <a:noFill/>
            <a:miter lim="800000"/>
            <a:headEnd/>
            <a:tailEnd/>
          </a:ln>
        </p:spPr>
        <p:txBody>
          <a:bodyPr>
            <a:spAutoFit/>
          </a:bodyPr>
          <a:lstStyle/>
          <a:p>
            <a:pPr eaLnBrk="1" hangingPunct="1"/>
            <a:r>
              <a:rPr lang="en-US" altLang="en-US" sz="2800"/>
              <a:t>22. The conflicts of interest between individuals and society frequently </a:t>
            </a:r>
            <a:r>
              <a:rPr lang="en-US" altLang="en-US" sz="2800" u="sng"/>
              <a:t>pose</a:t>
            </a:r>
            <a:r>
              <a:rPr lang="en-US" altLang="en-US" sz="2800"/>
              <a:t> ethical problems. </a:t>
            </a:r>
            <a:r>
              <a:rPr lang="en-US" altLang="en-US" sz="2800" b="1" i="1">
                <a:solidFill>
                  <a:srgbClr val="FF0000"/>
                </a:solidFill>
              </a:rPr>
              <a:t>cause</a:t>
            </a:r>
          </a:p>
        </p:txBody>
      </p:sp>
      <p:sp>
        <p:nvSpPr>
          <p:cNvPr id="37892" name="Rectangle 3"/>
          <p:cNvSpPr>
            <a:spLocks noChangeArrowheads="1"/>
          </p:cNvSpPr>
          <p:nvPr/>
        </p:nvSpPr>
        <p:spPr bwMode="auto">
          <a:xfrm>
            <a:off x="488950" y="3213100"/>
            <a:ext cx="8064500" cy="1384300"/>
          </a:xfrm>
          <a:prstGeom prst="rect">
            <a:avLst/>
          </a:prstGeom>
          <a:noFill/>
          <a:ln w="9525">
            <a:noFill/>
            <a:miter lim="800000"/>
            <a:headEnd/>
            <a:tailEnd/>
          </a:ln>
        </p:spPr>
        <p:txBody>
          <a:bodyPr>
            <a:spAutoFit/>
          </a:bodyPr>
          <a:lstStyle/>
          <a:p>
            <a:pPr eaLnBrk="1" hangingPunct="1"/>
            <a:r>
              <a:rPr lang="en-US" altLang="en-US" sz="2800"/>
              <a:t>23. Marketing requires creativity and consumer focus because environment forces can change quickly and </a:t>
            </a:r>
            <a:r>
              <a:rPr lang="en-US" altLang="en-US" sz="2800" u="sng"/>
              <a:t>dramatically</a:t>
            </a:r>
            <a:r>
              <a:rPr lang="en-US" altLang="en-US" sz="2800"/>
              <a:t>. </a:t>
            </a:r>
            <a:r>
              <a:rPr lang="en-US" altLang="en-US" sz="2800" b="1" i="1">
                <a:solidFill>
                  <a:srgbClr val="FF0000"/>
                </a:solidFill>
              </a:rPr>
              <a:t>vividly, intensely</a:t>
            </a:r>
            <a:endParaRPr lang="th-TH" altLang="en-US" sz="2800" b="1" i="1">
              <a:solidFill>
                <a:srgbClr val="FF0000"/>
              </a:solidFill>
            </a:endParaRPr>
          </a:p>
        </p:txBody>
      </p:sp>
      <p:sp>
        <p:nvSpPr>
          <p:cNvPr id="37893" name="Rectangle 4"/>
          <p:cNvSpPr>
            <a:spLocks noChangeArrowheads="1"/>
          </p:cNvSpPr>
          <p:nvPr/>
        </p:nvSpPr>
        <p:spPr bwMode="auto">
          <a:xfrm>
            <a:off x="488950" y="4724400"/>
            <a:ext cx="8280400" cy="1816100"/>
          </a:xfrm>
          <a:prstGeom prst="rect">
            <a:avLst/>
          </a:prstGeom>
          <a:noFill/>
          <a:ln w="9525">
            <a:noFill/>
            <a:miter lim="800000"/>
            <a:headEnd/>
            <a:tailEnd/>
          </a:ln>
        </p:spPr>
        <p:txBody>
          <a:bodyPr>
            <a:spAutoFit/>
          </a:bodyPr>
          <a:lstStyle/>
          <a:p>
            <a:pPr eaLnBrk="1" hangingPunct="1"/>
            <a:r>
              <a:rPr lang="en-US" altLang="en-US" sz="2800"/>
              <a:t>24. The key to developing a marketing strategy is maintaining the right marketing  mix that satisfies the target market and </a:t>
            </a:r>
            <a:r>
              <a:rPr lang="en-US" altLang="en-US" sz="2800" u="sng"/>
              <a:t>creates</a:t>
            </a:r>
            <a:r>
              <a:rPr lang="en-US" altLang="en-US" sz="2800"/>
              <a:t> long-term relationship with customers. </a:t>
            </a:r>
            <a:r>
              <a:rPr lang="en-US" altLang="en-US" sz="2800" b="1" i="1">
                <a:solidFill>
                  <a:srgbClr val="FF0000"/>
                </a:solidFill>
              </a:rPr>
              <a:t>makes, generates</a:t>
            </a:r>
            <a:endParaRPr lang="th-TH" altLang="en-US" sz="2800" b="1" i="1">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484188" y="315913"/>
            <a:ext cx="8066087" cy="1384300"/>
          </a:xfrm>
          <a:prstGeom prst="rect">
            <a:avLst/>
          </a:prstGeom>
          <a:noFill/>
          <a:ln w="9525">
            <a:noFill/>
            <a:miter lim="800000"/>
            <a:headEnd/>
            <a:tailEnd/>
          </a:ln>
        </p:spPr>
        <p:txBody>
          <a:bodyPr>
            <a:spAutoFit/>
          </a:bodyPr>
          <a:lstStyle/>
          <a:p>
            <a:pPr eaLnBrk="1" hangingPunct="1"/>
            <a:r>
              <a:rPr lang="en-US" altLang="en-US" sz="2800"/>
              <a:t>25. If rewards are satisfactory, employees will develop positive </a:t>
            </a:r>
            <a:r>
              <a:rPr lang="en-US" altLang="en-US" sz="2800" u="sng"/>
              <a:t>valence</a:t>
            </a:r>
            <a:r>
              <a:rPr lang="en-US" altLang="en-US" sz="2800"/>
              <a:t> on future rewards. </a:t>
            </a:r>
          </a:p>
          <a:p>
            <a:pPr eaLnBrk="1" hangingPunct="1"/>
            <a:r>
              <a:rPr lang="en-US" altLang="en-US" sz="2800" b="1" i="1">
                <a:solidFill>
                  <a:srgbClr val="FF0000"/>
                </a:solidFill>
              </a:rPr>
              <a:t>anticipation, expectation</a:t>
            </a:r>
            <a:endParaRPr lang="th-TH" altLang="en-US" sz="2800" b="1" i="1">
              <a:solidFill>
                <a:srgbClr val="FF0000"/>
              </a:solidFill>
            </a:endParaRPr>
          </a:p>
        </p:txBody>
      </p:sp>
      <p:sp>
        <p:nvSpPr>
          <p:cNvPr id="38915" name="Rectangle 2"/>
          <p:cNvSpPr>
            <a:spLocks noChangeArrowheads="1"/>
          </p:cNvSpPr>
          <p:nvPr/>
        </p:nvSpPr>
        <p:spPr bwMode="auto">
          <a:xfrm>
            <a:off x="463550" y="1700213"/>
            <a:ext cx="8208963" cy="1816100"/>
          </a:xfrm>
          <a:prstGeom prst="rect">
            <a:avLst/>
          </a:prstGeom>
          <a:noFill/>
          <a:ln w="9525">
            <a:noFill/>
            <a:miter lim="800000"/>
            <a:headEnd/>
            <a:tailEnd/>
          </a:ln>
        </p:spPr>
        <p:txBody>
          <a:bodyPr>
            <a:spAutoFit/>
          </a:bodyPr>
          <a:lstStyle/>
          <a:p>
            <a:pPr eaLnBrk="1" hangingPunct="1"/>
            <a:r>
              <a:rPr lang="en-US" altLang="en-US" sz="2800"/>
              <a:t>26. Instead of e-business changing all industry, it has had much more impact in certain industries where the cost of business and consumer </a:t>
            </a:r>
            <a:r>
              <a:rPr lang="en-US" altLang="en-US" sz="2800" u="sng"/>
              <a:t>transaction</a:t>
            </a:r>
            <a:r>
              <a:rPr lang="en-US" altLang="en-US" sz="2800"/>
              <a:t> is very high.</a:t>
            </a:r>
          </a:p>
          <a:p>
            <a:pPr eaLnBrk="1" hangingPunct="1"/>
            <a:r>
              <a:rPr lang="en-US" altLang="en-US" sz="2800" b="1">
                <a:solidFill>
                  <a:srgbClr val="FF0000"/>
                </a:solidFill>
              </a:rPr>
              <a:t>business deal </a:t>
            </a:r>
            <a:endParaRPr lang="th-TH" altLang="en-US" sz="2800" b="1">
              <a:solidFill>
                <a:srgbClr val="FF0000"/>
              </a:solidFill>
            </a:endParaRPr>
          </a:p>
        </p:txBody>
      </p:sp>
      <p:sp>
        <p:nvSpPr>
          <p:cNvPr id="38916" name="Rectangle 3"/>
          <p:cNvSpPr>
            <a:spLocks noChangeArrowheads="1"/>
          </p:cNvSpPr>
          <p:nvPr/>
        </p:nvSpPr>
        <p:spPr bwMode="auto">
          <a:xfrm>
            <a:off x="492125" y="3644900"/>
            <a:ext cx="8351838" cy="954088"/>
          </a:xfrm>
          <a:prstGeom prst="rect">
            <a:avLst/>
          </a:prstGeom>
          <a:noFill/>
          <a:ln w="9525">
            <a:noFill/>
            <a:miter lim="800000"/>
            <a:headEnd/>
            <a:tailEnd/>
          </a:ln>
        </p:spPr>
        <p:txBody>
          <a:bodyPr>
            <a:spAutoFit/>
          </a:bodyPr>
          <a:lstStyle/>
          <a:p>
            <a:pPr eaLnBrk="1" hangingPunct="1"/>
            <a:r>
              <a:rPr lang="en-US" altLang="en-US" sz="2800"/>
              <a:t>27. Most labor disputes are handled through collective bargaining or through </a:t>
            </a:r>
            <a:r>
              <a:rPr lang="en-US" altLang="en-US" sz="2800" u="sng"/>
              <a:t>grievance</a:t>
            </a:r>
            <a:r>
              <a:rPr lang="en-US" altLang="en-US" sz="2800"/>
              <a:t> procedures. </a:t>
            </a:r>
            <a:r>
              <a:rPr lang="en-US" altLang="en-US" sz="2800" b="1" i="1">
                <a:solidFill>
                  <a:srgbClr val="FF0000"/>
                </a:solidFill>
              </a:rPr>
              <a:t>complaint</a:t>
            </a:r>
          </a:p>
        </p:txBody>
      </p:sp>
      <p:sp>
        <p:nvSpPr>
          <p:cNvPr id="38917" name="Rectangle 4"/>
          <p:cNvSpPr>
            <a:spLocks noChangeArrowheads="1"/>
          </p:cNvSpPr>
          <p:nvPr/>
        </p:nvSpPr>
        <p:spPr bwMode="auto">
          <a:xfrm>
            <a:off x="446088" y="4797425"/>
            <a:ext cx="7924800" cy="1816100"/>
          </a:xfrm>
          <a:prstGeom prst="rect">
            <a:avLst/>
          </a:prstGeom>
          <a:noFill/>
          <a:ln w="9525">
            <a:noFill/>
            <a:miter lim="800000"/>
            <a:headEnd/>
            <a:tailEnd/>
          </a:ln>
        </p:spPr>
        <p:txBody>
          <a:bodyPr>
            <a:spAutoFit/>
          </a:bodyPr>
          <a:lstStyle/>
          <a:p>
            <a:pPr eaLnBrk="1" hangingPunct="1"/>
            <a:r>
              <a:rPr lang="en-US" altLang="en-US" sz="2800"/>
              <a:t>28. The </a:t>
            </a:r>
            <a:r>
              <a:rPr lang="en-US" altLang="en-US" sz="2800" u="sng"/>
              <a:t>extraordinary</a:t>
            </a:r>
            <a:r>
              <a:rPr lang="en-US" altLang="en-US" sz="2800"/>
              <a:t> growth of information technology, the Internet, and e-business has generated many legal and social issues for consumers and businesses. </a:t>
            </a:r>
            <a:r>
              <a:rPr lang="en-US" altLang="en-US" sz="2800" b="1" i="1">
                <a:solidFill>
                  <a:srgbClr val="FF0000"/>
                </a:solidFill>
              </a:rPr>
              <a:t>exceptional,  special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468313" y="404813"/>
            <a:ext cx="8424862" cy="954087"/>
          </a:xfrm>
          <a:prstGeom prst="rect">
            <a:avLst/>
          </a:prstGeom>
          <a:noFill/>
          <a:ln w="9525">
            <a:noFill/>
            <a:miter lim="800000"/>
            <a:headEnd/>
            <a:tailEnd/>
          </a:ln>
        </p:spPr>
        <p:txBody>
          <a:bodyPr>
            <a:spAutoFit/>
          </a:bodyPr>
          <a:lstStyle/>
          <a:p>
            <a:pPr eaLnBrk="1" hangingPunct="1"/>
            <a:r>
              <a:rPr lang="en-US" altLang="en-US" sz="2800"/>
              <a:t>29. A feature of all groups is that informal leaders </a:t>
            </a:r>
            <a:r>
              <a:rPr lang="en-US" altLang="en-US" sz="2800" u="sng"/>
              <a:t>emerge</a:t>
            </a:r>
            <a:r>
              <a:rPr lang="en-US" altLang="en-US" sz="2800"/>
              <a:t>. </a:t>
            </a:r>
            <a:r>
              <a:rPr lang="en-US" altLang="en-US" sz="2800" b="1" i="1">
                <a:solidFill>
                  <a:srgbClr val="FF0000"/>
                </a:solidFill>
              </a:rPr>
              <a:t>arise, occur</a:t>
            </a:r>
          </a:p>
        </p:txBody>
      </p:sp>
      <p:sp>
        <p:nvSpPr>
          <p:cNvPr id="39939" name="Rectangle 2"/>
          <p:cNvSpPr>
            <a:spLocks noChangeArrowheads="1"/>
          </p:cNvSpPr>
          <p:nvPr/>
        </p:nvSpPr>
        <p:spPr bwMode="auto">
          <a:xfrm>
            <a:off x="457200" y="1628775"/>
            <a:ext cx="8291513" cy="954088"/>
          </a:xfrm>
          <a:prstGeom prst="rect">
            <a:avLst/>
          </a:prstGeom>
          <a:noFill/>
          <a:ln w="9525">
            <a:noFill/>
            <a:miter lim="800000"/>
            <a:headEnd/>
            <a:tailEnd/>
          </a:ln>
        </p:spPr>
        <p:txBody>
          <a:bodyPr>
            <a:spAutoFit/>
          </a:bodyPr>
          <a:lstStyle/>
          <a:p>
            <a:pPr eaLnBrk="1" hangingPunct="1"/>
            <a:r>
              <a:rPr lang="en-US" altLang="en-US" sz="2800"/>
              <a:t>30.  Businesses have long </a:t>
            </a:r>
            <a:r>
              <a:rPr lang="en-US" altLang="en-US" sz="2800" u="sng"/>
              <a:t>tracked</a:t>
            </a:r>
            <a:r>
              <a:rPr lang="en-US" altLang="en-US" sz="2800"/>
              <a:t> consumers’ shopping habits with little  controversy.  </a:t>
            </a:r>
            <a:r>
              <a:rPr lang="en-US" altLang="en-US" sz="2800" b="1" i="1">
                <a:solidFill>
                  <a:srgbClr val="FF0000"/>
                </a:solidFill>
              </a:rPr>
              <a:t>traced, followed</a:t>
            </a:r>
          </a:p>
        </p:txBody>
      </p:sp>
      <p:sp>
        <p:nvSpPr>
          <p:cNvPr id="39940" name="Rectangle 3"/>
          <p:cNvSpPr>
            <a:spLocks noChangeArrowheads="1"/>
          </p:cNvSpPr>
          <p:nvPr/>
        </p:nvSpPr>
        <p:spPr bwMode="auto">
          <a:xfrm>
            <a:off x="501650" y="2859088"/>
            <a:ext cx="7921625" cy="1816100"/>
          </a:xfrm>
          <a:prstGeom prst="rect">
            <a:avLst/>
          </a:prstGeom>
          <a:noFill/>
          <a:ln w="9525">
            <a:noFill/>
            <a:miter lim="800000"/>
            <a:headEnd/>
            <a:tailEnd/>
          </a:ln>
        </p:spPr>
        <p:txBody>
          <a:bodyPr>
            <a:spAutoFit/>
          </a:bodyPr>
          <a:lstStyle/>
          <a:p>
            <a:pPr eaLnBrk="1" hangingPunct="1"/>
            <a:r>
              <a:rPr lang="en-US" altLang="en-US" sz="2800"/>
              <a:t>31. According to Henry Mintzberg, communication plays a </a:t>
            </a:r>
            <a:r>
              <a:rPr lang="en-US" altLang="en-US" sz="2800" u="sng"/>
              <a:t>vital</a:t>
            </a:r>
            <a:r>
              <a:rPr lang="en-US" altLang="en-US" sz="2800"/>
              <a:t> part in performing managerial, interpersonal, informational, and decision roles. </a:t>
            </a:r>
          </a:p>
          <a:p>
            <a:pPr eaLnBrk="1" hangingPunct="1"/>
            <a:r>
              <a:rPr lang="en-US" altLang="en-US" sz="2800" b="1" i="1">
                <a:solidFill>
                  <a:srgbClr val="FF0000"/>
                </a:solidFill>
              </a:rPr>
              <a:t>essential, crucial</a:t>
            </a:r>
            <a:endParaRPr lang="th-TH" altLang="en-US" sz="2800" b="1" i="1">
              <a:solidFill>
                <a:srgbClr val="FF0000"/>
              </a:solidFill>
            </a:endParaRPr>
          </a:p>
        </p:txBody>
      </p:sp>
      <p:sp>
        <p:nvSpPr>
          <p:cNvPr id="39941" name="Rectangle 4"/>
          <p:cNvSpPr>
            <a:spLocks noChangeArrowheads="1"/>
          </p:cNvSpPr>
          <p:nvPr/>
        </p:nvSpPr>
        <p:spPr bwMode="auto">
          <a:xfrm>
            <a:off x="457200" y="4797425"/>
            <a:ext cx="8135938" cy="1384300"/>
          </a:xfrm>
          <a:prstGeom prst="rect">
            <a:avLst/>
          </a:prstGeom>
          <a:noFill/>
          <a:ln w="9525">
            <a:noFill/>
            <a:miter lim="800000"/>
            <a:headEnd/>
            <a:tailEnd/>
          </a:ln>
        </p:spPr>
        <p:txBody>
          <a:bodyPr>
            <a:spAutoFit/>
          </a:bodyPr>
          <a:lstStyle/>
          <a:p>
            <a:pPr eaLnBrk="1" hangingPunct="1"/>
            <a:r>
              <a:rPr lang="en-US" altLang="en-US" sz="2800"/>
              <a:t>32. Eastern had </a:t>
            </a:r>
            <a:r>
              <a:rPr lang="en-US" altLang="en-US" sz="2800" u="sng"/>
              <a:t>gained</a:t>
            </a:r>
            <a:r>
              <a:rPr lang="en-US" altLang="en-US" sz="2800"/>
              <a:t> profitability in early 1985 but quickly lost it by the year’s end.  </a:t>
            </a:r>
          </a:p>
          <a:p>
            <a:pPr eaLnBrk="1" hangingPunct="1"/>
            <a:r>
              <a:rPr lang="en-US" altLang="en-US" sz="2800" b="1" i="1">
                <a:solidFill>
                  <a:srgbClr val="FF0000"/>
                </a:solidFill>
              </a:rPr>
              <a:t>earned, obtained</a:t>
            </a:r>
            <a:r>
              <a:rPr lang="en-US" altLang="en-US" sz="2800"/>
              <a:t>, </a:t>
            </a:r>
            <a:r>
              <a:rPr lang="en-US" altLang="en-US" sz="2800" b="1" i="1">
                <a:solidFill>
                  <a:srgbClr val="FF0000"/>
                </a:solidFill>
              </a:rPr>
              <a:t>received</a:t>
            </a:r>
            <a:endParaRPr lang="th-TH" altLang="en-US" sz="2800" b="1" i="1">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468313" y="184150"/>
            <a:ext cx="8280400" cy="1816100"/>
          </a:xfrm>
          <a:prstGeom prst="rect">
            <a:avLst/>
          </a:prstGeom>
          <a:noFill/>
          <a:ln w="9525">
            <a:noFill/>
            <a:miter lim="800000"/>
            <a:headEnd/>
            <a:tailEnd/>
          </a:ln>
        </p:spPr>
        <p:txBody>
          <a:bodyPr>
            <a:spAutoFit/>
          </a:bodyPr>
          <a:lstStyle/>
          <a:p>
            <a:pPr eaLnBrk="1" hangingPunct="1"/>
            <a:r>
              <a:rPr lang="en-US" altLang="en-US" sz="2800"/>
              <a:t>33. Sometimes the status of a position can be measured </a:t>
            </a:r>
            <a:r>
              <a:rPr lang="en-US" altLang="en-US" sz="2800" u="sng"/>
              <a:t>simultaneously</a:t>
            </a:r>
            <a:r>
              <a:rPr lang="en-US" altLang="en-US" sz="2800"/>
              <a:t> by several standards, each of which has little relationship to the others. </a:t>
            </a:r>
          </a:p>
          <a:p>
            <a:pPr eaLnBrk="1" hangingPunct="1"/>
            <a:r>
              <a:rPr lang="en-US" altLang="en-US" sz="2800" b="1" i="1">
                <a:solidFill>
                  <a:srgbClr val="FF0000"/>
                </a:solidFill>
              </a:rPr>
              <a:t>at the same time, concurrently</a:t>
            </a:r>
          </a:p>
        </p:txBody>
      </p:sp>
      <p:sp>
        <p:nvSpPr>
          <p:cNvPr id="40963" name="Rectangle 2"/>
          <p:cNvSpPr>
            <a:spLocks noChangeArrowheads="1"/>
          </p:cNvSpPr>
          <p:nvPr/>
        </p:nvSpPr>
        <p:spPr bwMode="auto">
          <a:xfrm>
            <a:off x="539750" y="1990725"/>
            <a:ext cx="8135938" cy="1385888"/>
          </a:xfrm>
          <a:prstGeom prst="rect">
            <a:avLst/>
          </a:prstGeom>
          <a:noFill/>
          <a:ln w="9525">
            <a:noFill/>
            <a:miter lim="800000"/>
            <a:headEnd/>
            <a:tailEnd/>
          </a:ln>
        </p:spPr>
        <p:txBody>
          <a:bodyPr>
            <a:spAutoFit/>
          </a:bodyPr>
          <a:lstStyle/>
          <a:p>
            <a:pPr eaLnBrk="1" hangingPunct="1"/>
            <a:r>
              <a:rPr lang="en-US" altLang="en-US" sz="2800"/>
              <a:t>35.   There is no better way for learning small business management than by becoming an </a:t>
            </a:r>
            <a:r>
              <a:rPr lang="en-US" altLang="en-US" sz="2800" u="sng"/>
              <a:t>apprentice</a:t>
            </a:r>
            <a:r>
              <a:rPr lang="en-US" altLang="en-US" sz="2800"/>
              <a:t> or working for a successful entrepreneur. </a:t>
            </a:r>
            <a:r>
              <a:rPr lang="en-US" altLang="en-US" sz="2800" b="1" i="1">
                <a:solidFill>
                  <a:srgbClr val="FF0000"/>
                </a:solidFill>
              </a:rPr>
              <a:t>trainee, novice</a:t>
            </a:r>
          </a:p>
        </p:txBody>
      </p:sp>
      <p:sp>
        <p:nvSpPr>
          <p:cNvPr id="40964" name="Rectangle 3"/>
          <p:cNvSpPr>
            <a:spLocks noChangeArrowheads="1"/>
          </p:cNvSpPr>
          <p:nvPr/>
        </p:nvSpPr>
        <p:spPr bwMode="auto">
          <a:xfrm>
            <a:off x="515938" y="3500438"/>
            <a:ext cx="8112125" cy="1816100"/>
          </a:xfrm>
          <a:prstGeom prst="rect">
            <a:avLst/>
          </a:prstGeom>
          <a:noFill/>
          <a:ln w="9525">
            <a:noFill/>
            <a:miter lim="800000"/>
            <a:headEnd/>
            <a:tailEnd/>
          </a:ln>
        </p:spPr>
        <p:txBody>
          <a:bodyPr>
            <a:spAutoFit/>
          </a:bodyPr>
          <a:lstStyle/>
          <a:p>
            <a:pPr eaLnBrk="1" hangingPunct="1"/>
            <a:r>
              <a:rPr lang="en-US" altLang="en-US" sz="2800"/>
              <a:t>36.   Naturally, when two or more people pool their money and credit, it is easier to pay the rent, utilities, and other bills </a:t>
            </a:r>
            <a:r>
              <a:rPr lang="en-US" altLang="en-US" sz="2800" u="sng"/>
              <a:t>incurred</a:t>
            </a:r>
            <a:r>
              <a:rPr lang="en-US" altLang="en-US" sz="2800"/>
              <a:t> by a business. </a:t>
            </a:r>
          </a:p>
          <a:p>
            <a:pPr eaLnBrk="1" hangingPunct="1"/>
            <a:r>
              <a:rPr lang="en-US" altLang="en-US" sz="2800" b="1" i="1">
                <a:solidFill>
                  <a:srgbClr val="FF0000"/>
                </a:solidFill>
              </a:rPr>
              <a:t>encountered, experienced</a:t>
            </a:r>
          </a:p>
        </p:txBody>
      </p:sp>
      <p:sp>
        <p:nvSpPr>
          <p:cNvPr id="40965" name="Rectangle 4"/>
          <p:cNvSpPr>
            <a:spLocks noChangeArrowheads="1"/>
          </p:cNvSpPr>
          <p:nvPr/>
        </p:nvSpPr>
        <p:spPr bwMode="auto">
          <a:xfrm>
            <a:off x="488950" y="5302250"/>
            <a:ext cx="8569325" cy="1385888"/>
          </a:xfrm>
          <a:prstGeom prst="rect">
            <a:avLst/>
          </a:prstGeom>
          <a:noFill/>
          <a:ln w="9525">
            <a:noFill/>
            <a:miter lim="800000"/>
            <a:headEnd/>
            <a:tailEnd/>
          </a:ln>
        </p:spPr>
        <p:txBody>
          <a:bodyPr>
            <a:spAutoFit/>
          </a:bodyPr>
          <a:lstStyle/>
          <a:p>
            <a:pPr eaLnBrk="1" hangingPunct="1"/>
            <a:r>
              <a:rPr lang="en-US" altLang="en-US" sz="2800"/>
              <a:t>37.   The complaints gathered in the interviews were thoroughly investigated and found generally to be </a:t>
            </a:r>
            <a:r>
              <a:rPr lang="en-US" altLang="en-US" sz="2800" u="sng"/>
              <a:t>irrelevant</a:t>
            </a:r>
            <a:r>
              <a:rPr lang="en-US" altLang="en-US" sz="2800"/>
              <a:t> to the facts. </a:t>
            </a:r>
            <a:r>
              <a:rPr lang="en-US" altLang="en-US" sz="2800" b="1" i="1">
                <a:solidFill>
                  <a:srgbClr val="FF0000"/>
                </a:solidFill>
              </a:rPr>
              <a:t>unrelated, unconnected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52425" y="476250"/>
            <a:ext cx="8351838" cy="1816100"/>
          </a:xfrm>
          <a:prstGeom prst="rect">
            <a:avLst/>
          </a:prstGeom>
          <a:noFill/>
          <a:ln w="9525">
            <a:noFill/>
            <a:miter lim="800000"/>
            <a:headEnd/>
            <a:tailEnd/>
          </a:ln>
        </p:spPr>
        <p:txBody>
          <a:bodyPr>
            <a:spAutoFit/>
          </a:bodyPr>
          <a:lstStyle/>
          <a:p>
            <a:pPr eaLnBrk="1" hangingPunct="1"/>
            <a:r>
              <a:rPr lang="en-US" altLang="en-US" sz="2800"/>
              <a:t>38.  In all forms of life, from interpersonal relations to the handling of international disputes, power-over had to be reduced and obedience had to be </a:t>
            </a:r>
            <a:r>
              <a:rPr lang="en-US" altLang="en-US" sz="2800" u="sng"/>
              <a:t>shifted</a:t>
            </a:r>
            <a:r>
              <a:rPr lang="en-US" altLang="en-US" sz="2800"/>
              <a:t>  to  the law of the situation. </a:t>
            </a:r>
            <a:r>
              <a:rPr lang="en-US" altLang="en-US" sz="2800" b="1" i="1">
                <a:solidFill>
                  <a:srgbClr val="FF0000"/>
                </a:solidFill>
              </a:rPr>
              <a:t>removed, changed </a:t>
            </a:r>
          </a:p>
        </p:txBody>
      </p:sp>
      <p:sp>
        <p:nvSpPr>
          <p:cNvPr id="41987" name="Rectangle 3"/>
          <p:cNvSpPr>
            <a:spLocks noChangeArrowheads="1"/>
          </p:cNvSpPr>
          <p:nvPr/>
        </p:nvSpPr>
        <p:spPr bwMode="auto">
          <a:xfrm>
            <a:off x="474663" y="2565400"/>
            <a:ext cx="7993062" cy="1384300"/>
          </a:xfrm>
          <a:prstGeom prst="rect">
            <a:avLst/>
          </a:prstGeom>
          <a:noFill/>
          <a:ln w="9525">
            <a:noFill/>
            <a:miter lim="800000"/>
            <a:headEnd/>
            <a:tailEnd/>
          </a:ln>
        </p:spPr>
        <p:txBody>
          <a:bodyPr>
            <a:spAutoFit/>
          </a:bodyPr>
          <a:lstStyle/>
          <a:p>
            <a:pPr eaLnBrk="1" hangingPunct="1"/>
            <a:r>
              <a:rPr lang="en-US" altLang="en-US" sz="2800"/>
              <a:t>39. A rule or regulation specifies a set of behaviors that must be </a:t>
            </a:r>
            <a:r>
              <a:rPr lang="en-US" altLang="en-US" sz="2800" u="sng"/>
              <a:t>carried out</a:t>
            </a:r>
            <a:r>
              <a:rPr lang="en-US" altLang="en-US" sz="2800"/>
              <a:t> in a certain situation.</a:t>
            </a:r>
          </a:p>
          <a:p>
            <a:pPr eaLnBrk="1" hangingPunct="1"/>
            <a:r>
              <a:rPr lang="en-US" altLang="en-US" sz="2800" b="1" i="1">
                <a:solidFill>
                  <a:srgbClr val="FF0000"/>
                </a:solidFill>
              </a:rPr>
              <a:t>completed, accomplished</a:t>
            </a:r>
          </a:p>
        </p:txBody>
      </p:sp>
      <p:sp>
        <p:nvSpPr>
          <p:cNvPr id="41988" name="Rectangle 4"/>
          <p:cNvSpPr>
            <a:spLocks noChangeArrowheads="1"/>
          </p:cNvSpPr>
          <p:nvPr/>
        </p:nvSpPr>
        <p:spPr bwMode="auto">
          <a:xfrm>
            <a:off x="474663" y="3933825"/>
            <a:ext cx="8489950" cy="2246313"/>
          </a:xfrm>
          <a:prstGeom prst="rect">
            <a:avLst/>
          </a:prstGeom>
          <a:noFill/>
          <a:ln w="9525">
            <a:noFill/>
            <a:miter lim="800000"/>
            <a:headEnd/>
            <a:tailEnd/>
          </a:ln>
        </p:spPr>
        <p:txBody>
          <a:bodyPr>
            <a:spAutoFit/>
          </a:bodyPr>
          <a:lstStyle/>
          <a:p>
            <a:pPr eaLnBrk="1" hangingPunct="1"/>
            <a:r>
              <a:rPr lang="en-US" altLang="en-US" sz="2800"/>
              <a:t>40. Involvement, improvement, and achievement are </a:t>
            </a:r>
            <a:r>
              <a:rPr lang="en-US" altLang="en-US" sz="2800" u="sng"/>
              <a:t>implicit</a:t>
            </a:r>
            <a:r>
              <a:rPr lang="en-US" altLang="en-US" sz="2800"/>
              <a:t> in any scheme for management by objectives, but all this must be actively stimulated by carefully planned internal publicity geared to success. </a:t>
            </a:r>
          </a:p>
          <a:p>
            <a:pPr eaLnBrk="1" hangingPunct="1"/>
            <a:r>
              <a:rPr lang="en-US" altLang="en-US" sz="2800" b="1" i="1">
                <a:solidFill>
                  <a:srgbClr val="FF0000"/>
                </a:solidFill>
              </a:rPr>
              <a:t>inferable, inherent</a:t>
            </a:r>
            <a:endParaRPr lang="th-TH" altLang="en-US" sz="2800" b="1" i="1">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57188" y="357188"/>
            <a:ext cx="8351837" cy="1384300"/>
          </a:xfrm>
          <a:prstGeom prst="rect">
            <a:avLst/>
          </a:prstGeom>
          <a:noFill/>
          <a:ln w="9525">
            <a:noFill/>
            <a:miter lim="800000"/>
            <a:headEnd/>
            <a:tailEnd/>
          </a:ln>
        </p:spPr>
        <p:txBody>
          <a:bodyPr>
            <a:spAutoFit/>
          </a:bodyPr>
          <a:lstStyle/>
          <a:p>
            <a:pPr eaLnBrk="1" hangingPunct="1"/>
            <a:r>
              <a:rPr lang="en-US" altLang="en-US" sz="2800"/>
              <a:t>41.Cost remains the greatest </a:t>
            </a:r>
            <a:r>
              <a:rPr lang="en-US" altLang="en-US" sz="2800" b="1" u="sng"/>
              <a:t>handicap</a:t>
            </a:r>
            <a:r>
              <a:rPr lang="en-US" altLang="en-US" sz="2800"/>
              <a:t> in competing against foreign manufacturers. </a:t>
            </a:r>
            <a:r>
              <a:rPr lang="en-US" altLang="en-US" sz="2800" b="1" i="1">
                <a:solidFill>
                  <a:srgbClr val="FF0000"/>
                </a:solidFill>
              </a:rPr>
              <a:t>disadvantage, drawback, impediment</a:t>
            </a:r>
          </a:p>
        </p:txBody>
      </p:sp>
      <p:sp>
        <p:nvSpPr>
          <p:cNvPr id="43011" name="Rectangle 2"/>
          <p:cNvSpPr>
            <a:spLocks noChangeArrowheads="1"/>
          </p:cNvSpPr>
          <p:nvPr/>
        </p:nvSpPr>
        <p:spPr bwMode="auto">
          <a:xfrm>
            <a:off x="428625" y="1714500"/>
            <a:ext cx="8351838" cy="1816100"/>
          </a:xfrm>
          <a:prstGeom prst="rect">
            <a:avLst/>
          </a:prstGeom>
          <a:noFill/>
          <a:ln w="9525">
            <a:noFill/>
            <a:miter lim="800000"/>
            <a:headEnd/>
            <a:tailEnd/>
          </a:ln>
        </p:spPr>
        <p:txBody>
          <a:bodyPr>
            <a:spAutoFit/>
          </a:bodyPr>
          <a:lstStyle/>
          <a:p>
            <a:pPr eaLnBrk="1" hangingPunct="1"/>
            <a:r>
              <a:rPr lang="en-US" altLang="en-US" sz="2800"/>
              <a:t>42. No manager can expect his subordinates  to be </a:t>
            </a:r>
            <a:r>
              <a:rPr lang="en-US" altLang="en-US" sz="2800" b="1" u="sng"/>
              <a:t>productive</a:t>
            </a:r>
            <a:r>
              <a:rPr lang="en-US" altLang="en-US" sz="2800"/>
              <a:t> if he does not set high standards or goals for them and enforce these standards. </a:t>
            </a:r>
            <a:r>
              <a:rPr lang="en-US" altLang="en-US" sz="2800" b="1" i="1">
                <a:solidFill>
                  <a:srgbClr val="FF0000"/>
                </a:solidFill>
              </a:rPr>
              <a:t>fruitful, prolific, efficient </a:t>
            </a:r>
          </a:p>
        </p:txBody>
      </p:sp>
      <p:sp>
        <p:nvSpPr>
          <p:cNvPr id="43012" name="Rectangle 3"/>
          <p:cNvSpPr>
            <a:spLocks noChangeArrowheads="1"/>
          </p:cNvSpPr>
          <p:nvPr/>
        </p:nvSpPr>
        <p:spPr bwMode="auto">
          <a:xfrm>
            <a:off x="500063" y="3714750"/>
            <a:ext cx="8351837" cy="1384300"/>
          </a:xfrm>
          <a:prstGeom prst="rect">
            <a:avLst/>
          </a:prstGeom>
          <a:noFill/>
          <a:ln w="9525">
            <a:noFill/>
            <a:miter lim="800000"/>
            <a:headEnd/>
            <a:tailEnd/>
          </a:ln>
        </p:spPr>
        <p:txBody>
          <a:bodyPr>
            <a:spAutoFit/>
          </a:bodyPr>
          <a:lstStyle/>
          <a:p>
            <a:pPr eaLnBrk="1" hangingPunct="1"/>
            <a:r>
              <a:rPr lang="en-US" altLang="en-US" sz="2800"/>
              <a:t>43. Stock purchase plans are another </a:t>
            </a:r>
            <a:r>
              <a:rPr lang="en-US" altLang="en-US" sz="2800" b="1" u="sng"/>
              <a:t>compensation</a:t>
            </a:r>
            <a:r>
              <a:rPr lang="en-US" altLang="en-US" sz="2800"/>
              <a:t> benefit for executives and managers. </a:t>
            </a:r>
            <a:r>
              <a:rPr lang="en-US" altLang="en-US" sz="2800" b="1" i="1">
                <a:solidFill>
                  <a:srgbClr val="C00000"/>
                </a:solidFill>
              </a:rPr>
              <a:t>payment, returns, rewards</a:t>
            </a:r>
          </a:p>
        </p:txBody>
      </p:sp>
      <p:sp>
        <p:nvSpPr>
          <p:cNvPr id="43013" name="Rectangle 4"/>
          <p:cNvSpPr>
            <a:spLocks noChangeArrowheads="1"/>
          </p:cNvSpPr>
          <p:nvPr/>
        </p:nvSpPr>
        <p:spPr bwMode="auto">
          <a:xfrm>
            <a:off x="500063" y="5000625"/>
            <a:ext cx="8351837" cy="1384300"/>
          </a:xfrm>
          <a:prstGeom prst="rect">
            <a:avLst/>
          </a:prstGeom>
          <a:noFill/>
          <a:ln w="9525">
            <a:noFill/>
            <a:miter lim="800000"/>
            <a:headEnd/>
            <a:tailEnd/>
          </a:ln>
        </p:spPr>
        <p:txBody>
          <a:bodyPr>
            <a:spAutoFit/>
          </a:bodyPr>
          <a:lstStyle/>
          <a:p>
            <a:pPr eaLnBrk="1" hangingPunct="1"/>
            <a:r>
              <a:rPr lang="en-US" altLang="en-US" sz="2800"/>
              <a:t>44. Some years ago, European companies </a:t>
            </a:r>
            <a:r>
              <a:rPr lang="en-US" altLang="en-US" sz="2800" b="1" u="sng"/>
              <a:t>faced with </a:t>
            </a:r>
            <a:r>
              <a:rPr lang="en-US" altLang="en-US" sz="2800"/>
              <a:t>labor shortages, experimented with flexible hours. </a:t>
            </a:r>
            <a:r>
              <a:rPr lang="en-US" altLang="en-US" sz="2800" b="1" i="1">
                <a:solidFill>
                  <a:srgbClr val="FF0000"/>
                </a:solidFill>
              </a:rPr>
              <a:t>encountered, came across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428625" y="428625"/>
            <a:ext cx="8351838" cy="1384300"/>
          </a:xfrm>
          <a:prstGeom prst="rect">
            <a:avLst/>
          </a:prstGeom>
          <a:noFill/>
          <a:ln w="9525">
            <a:noFill/>
            <a:miter lim="800000"/>
            <a:headEnd/>
            <a:tailEnd/>
          </a:ln>
        </p:spPr>
        <p:txBody>
          <a:bodyPr>
            <a:spAutoFit/>
          </a:bodyPr>
          <a:lstStyle/>
          <a:p>
            <a:pPr eaLnBrk="1" hangingPunct="1"/>
            <a:r>
              <a:rPr lang="en-US" altLang="en-US" sz="2800"/>
              <a:t>45. Having settled in which a mainframe computer. It is still wise for management to </a:t>
            </a:r>
            <a:r>
              <a:rPr lang="en-US" altLang="en-US" sz="2800" b="1" u="sng"/>
              <a:t>keep up to date </a:t>
            </a:r>
            <a:r>
              <a:rPr lang="en-US" altLang="en-US" sz="2800"/>
              <a:t>with subsequent development. </a:t>
            </a:r>
            <a:r>
              <a:rPr lang="en-US" altLang="en-US" sz="2800" b="1" i="1">
                <a:solidFill>
                  <a:srgbClr val="C00000"/>
                </a:solidFill>
              </a:rPr>
              <a:t>catch up with</a:t>
            </a:r>
          </a:p>
        </p:txBody>
      </p:sp>
      <p:sp>
        <p:nvSpPr>
          <p:cNvPr id="44035" name="Rectangle 2"/>
          <p:cNvSpPr>
            <a:spLocks noChangeArrowheads="1"/>
          </p:cNvSpPr>
          <p:nvPr/>
        </p:nvSpPr>
        <p:spPr bwMode="auto">
          <a:xfrm>
            <a:off x="428625" y="2071688"/>
            <a:ext cx="8351838" cy="954087"/>
          </a:xfrm>
          <a:prstGeom prst="rect">
            <a:avLst/>
          </a:prstGeom>
          <a:noFill/>
          <a:ln w="9525">
            <a:noFill/>
            <a:miter lim="800000"/>
            <a:headEnd/>
            <a:tailEnd/>
          </a:ln>
        </p:spPr>
        <p:txBody>
          <a:bodyPr>
            <a:spAutoFit/>
          </a:bodyPr>
          <a:lstStyle/>
          <a:p>
            <a:pPr eaLnBrk="1" hangingPunct="1"/>
            <a:r>
              <a:rPr lang="en-US" altLang="en-US" sz="2800"/>
              <a:t>46. Instead of working through wholesalers, a company decides to </a:t>
            </a:r>
            <a:r>
              <a:rPr lang="en-US" altLang="en-US" sz="2800" b="1" u="sng"/>
              <a:t>set up</a:t>
            </a:r>
            <a:r>
              <a:rPr lang="en-US" altLang="en-US" sz="2800" b="1"/>
              <a:t> </a:t>
            </a:r>
            <a:r>
              <a:rPr lang="en-US" altLang="en-US" sz="2800"/>
              <a:t>its own retail outlets. </a:t>
            </a:r>
            <a:r>
              <a:rPr lang="en-US" altLang="en-US" sz="2800" b="1" i="1">
                <a:solidFill>
                  <a:srgbClr val="FF0000"/>
                </a:solidFill>
              </a:rPr>
              <a:t>establish, settle</a:t>
            </a:r>
          </a:p>
        </p:txBody>
      </p:sp>
      <p:sp>
        <p:nvSpPr>
          <p:cNvPr id="44036" name="Rectangle 3"/>
          <p:cNvSpPr>
            <a:spLocks noChangeArrowheads="1"/>
          </p:cNvSpPr>
          <p:nvPr/>
        </p:nvSpPr>
        <p:spPr bwMode="auto">
          <a:xfrm>
            <a:off x="428625" y="3357563"/>
            <a:ext cx="8351838" cy="1384300"/>
          </a:xfrm>
          <a:prstGeom prst="rect">
            <a:avLst/>
          </a:prstGeom>
          <a:noFill/>
          <a:ln w="9525">
            <a:noFill/>
            <a:miter lim="800000"/>
            <a:headEnd/>
            <a:tailEnd/>
          </a:ln>
        </p:spPr>
        <p:txBody>
          <a:bodyPr>
            <a:spAutoFit/>
          </a:bodyPr>
          <a:lstStyle/>
          <a:p>
            <a:pPr eaLnBrk="1" hangingPunct="1"/>
            <a:r>
              <a:rPr lang="en-US" altLang="en-US" sz="2800"/>
              <a:t>47. Harry pointed out that this approach allowed time to determine whether an economic </a:t>
            </a:r>
            <a:r>
              <a:rPr lang="en-US" altLang="en-US" sz="2800" b="1" u="sng"/>
              <a:t>recession</a:t>
            </a:r>
            <a:r>
              <a:rPr lang="en-US" altLang="en-US" sz="2800"/>
              <a:t>. </a:t>
            </a:r>
            <a:r>
              <a:rPr lang="en-US" altLang="en-US" sz="2800" b="1" i="1">
                <a:solidFill>
                  <a:srgbClr val="C00000"/>
                </a:solidFill>
              </a:rPr>
              <a:t>decline. downturn</a:t>
            </a:r>
          </a:p>
        </p:txBody>
      </p:sp>
      <p:sp>
        <p:nvSpPr>
          <p:cNvPr id="44037" name="Rectangle 4"/>
          <p:cNvSpPr>
            <a:spLocks noChangeArrowheads="1"/>
          </p:cNvSpPr>
          <p:nvPr/>
        </p:nvSpPr>
        <p:spPr bwMode="auto">
          <a:xfrm>
            <a:off x="428625" y="4572000"/>
            <a:ext cx="8351838" cy="1816100"/>
          </a:xfrm>
          <a:prstGeom prst="rect">
            <a:avLst/>
          </a:prstGeom>
          <a:noFill/>
          <a:ln w="9525">
            <a:noFill/>
            <a:miter lim="800000"/>
            <a:headEnd/>
            <a:tailEnd/>
          </a:ln>
        </p:spPr>
        <p:txBody>
          <a:bodyPr>
            <a:spAutoFit/>
          </a:bodyPr>
          <a:lstStyle/>
          <a:p>
            <a:pPr eaLnBrk="1" hangingPunct="1"/>
            <a:r>
              <a:rPr lang="en-US" altLang="en-US" sz="2800"/>
              <a:t>48. Another study illustrating the effect of employee </a:t>
            </a:r>
            <a:r>
              <a:rPr lang="en-US" altLang="en-US" sz="2800" b="1" u="sng"/>
              <a:t>performance</a:t>
            </a:r>
            <a:r>
              <a:rPr lang="en-US" altLang="en-US" sz="2800"/>
              <a:t> upon leadership behavior was conducted in the upholstery department of a furniture manufacturing company. </a:t>
            </a:r>
            <a:r>
              <a:rPr lang="en-US" altLang="en-US" sz="2800" b="1" i="1">
                <a:solidFill>
                  <a:srgbClr val="C00000"/>
                </a:solidFill>
              </a:rPr>
              <a:t>accomplishment, achievement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428625" y="500063"/>
            <a:ext cx="8351838" cy="1384300"/>
          </a:xfrm>
          <a:prstGeom prst="rect">
            <a:avLst/>
          </a:prstGeom>
          <a:noFill/>
          <a:ln w="9525">
            <a:noFill/>
            <a:miter lim="800000"/>
            <a:headEnd/>
            <a:tailEnd/>
          </a:ln>
        </p:spPr>
        <p:txBody>
          <a:bodyPr>
            <a:spAutoFit/>
          </a:bodyPr>
          <a:lstStyle/>
          <a:p>
            <a:pPr eaLnBrk="1" hangingPunct="1"/>
            <a:r>
              <a:rPr lang="en-US" altLang="en-US" sz="2800"/>
              <a:t>49. The evaluation of </a:t>
            </a:r>
            <a:r>
              <a:rPr lang="en-US" altLang="en-US" sz="2800" b="1" u="sng"/>
              <a:t>alternatives</a:t>
            </a:r>
            <a:r>
              <a:rPr lang="en-US" altLang="en-US" sz="2800"/>
              <a:t> and choosing the best alternative with the most advantages, is the most critical  part. </a:t>
            </a:r>
            <a:r>
              <a:rPr lang="en-US" altLang="en-US" sz="2800" b="1" i="1">
                <a:solidFill>
                  <a:srgbClr val="C00000"/>
                </a:solidFill>
              </a:rPr>
              <a:t>choices, options</a:t>
            </a:r>
          </a:p>
        </p:txBody>
      </p:sp>
      <p:sp>
        <p:nvSpPr>
          <p:cNvPr id="45059" name="Rectangle 2"/>
          <p:cNvSpPr>
            <a:spLocks noChangeArrowheads="1"/>
          </p:cNvSpPr>
          <p:nvPr/>
        </p:nvSpPr>
        <p:spPr bwMode="auto">
          <a:xfrm>
            <a:off x="428625" y="2214563"/>
            <a:ext cx="8351838" cy="1816100"/>
          </a:xfrm>
          <a:prstGeom prst="rect">
            <a:avLst/>
          </a:prstGeom>
          <a:noFill/>
          <a:ln w="9525">
            <a:noFill/>
            <a:miter lim="800000"/>
            <a:headEnd/>
            <a:tailEnd/>
          </a:ln>
        </p:spPr>
        <p:txBody>
          <a:bodyPr>
            <a:spAutoFit/>
          </a:bodyPr>
          <a:lstStyle/>
          <a:p>
            <a:pPr eaLnBrk="1" hangingPunct="1"/>
            <a:r>
              <a:rPr lang="en-US" altLang="en-US" sz="2800"/>
              <a:t>50. Such maladjusted personality certainly can be found in the United States, but to find them aboard is disastrous, since their </a:t>
            </a:r>
            <a:r>
              <a:rPr lang="en-US" altLang="en-US" sz="2800" b="1" u="sng"/>
              <a:t>ego-centricity</a:t>
            </a:r>
            <a:r>
              <a:rPr lang="en-US" altLang="en-US" sz="2800"/>
              <a:t> places their needs first and the needs of others second. </a:t>
            </a:r>
            <a:r>
              <a:rPr lang="en-US" altLang="en-US" sz="2800" b="1" i="1">
                <a:solidFill>
                  <a:srgbClr val="C00000"/>
                </a:solidFill>
              </a:rPr>
              <a:t>self-centered</a:t>
            </a:r>
          </a:p>
        </p:txBody>
      </p:sp>
      <p:sp>
        <p:nvSpPr>
          <p:cNvPr id="45060" name="Rectangle 3"/>
          <p:cNvSpPr>
            <a:spLocks noChangeArrowheads="1"/>
          </p:cNvSpPr>
          <p:nvPr/>
        </p:nvSpPr>
        <p:spPr bwMode="auto">
          <a:xfrm>
            <a:off x="428625" y="4714875"/>
            <a:ext cx="8351838" cy="1384300"/>
          </a:xfrm>
          <a:prstGeom prst="rect">
            <a:avLst/>
          </a:prstGeom>
          <a:noFill/>
          <a:ln w="9525">
            <a:noFill/>
            <a:miter lim="800000"/>
            <a:headEnd/>
            <a:tailEnd/>
          </a:ln>
        </p:spPr>
        <p:txBody>
          <a:bodyPr>
            <a:spAutoFit/>
          </a:bodyPr>
          <a:lstStyle/>
          <a:p>
            <a:pPr eaLnBrk="1" hangingPunct="1"/>
            <a:r>
              <a:rPr lang="en-US" altLang="en-US" sz="2800"/>
              <a:t>51. For instance, production may not be fully aware of what sales is doing, and </a:t>
            </a:r>
            <a:r>
              <a:rPr lang="en-US" altLang="en-US" sz="2800" b="1" u="sng"/>
              <a:t>vice versa</a:t>
            </a:r>
            <a:r>
              <a:rPr lang="en-US" altLang="en-US" sz="2800" b="1"/>
              <a:t>. </a:t>
            </a:r>
            <a:r>
              <a:rPr lang="en-US" altLang="en-US" sz="2800" b="1" i="1">
                <a:solidFill>
                  <a:srgbClr val="C00000"/>
                </a:solidFill>
              </a:rPr>
              <a:t>conversely, in opposition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428625" y="428625"/>
            <a:ext cx="8351838" cy="1384300"/>
          </a:xfrm>
          <a:prstGeom prst="rect">
            <a:avLst/>
          </a:prstGeom>
          <a:noFill/>
          <a:ln w="9525">
            <a:noFill/>
            <a:miter lim="800000"/>
            <a:headEnd/>
            <a:tailEnd/>
          </a:ln>
        </p:spPr>
        <p:txBody>
          <a:bodyPr>
            <a:spAutoFit/>
          </a:bodyPr>
          <a:lstStyle/>
          <a:p>
            <a:pPr eaLnBrk="1" hangingPunct="1"/>
            <a:r>
              <a:rPr lang="en-US" altLang="en-US" sz="2800"/>
              <a:t>52. Sometimes collateral evidence of job satisfaction </a:t>
            </a:r>
            <a:r>
              <a:rPr lang="en-US" altLang="en-US" sz="2800" b="1" u="sng"/>
              <a:t>pinpoints</a:t>
            </a:r>
            <a:r>
              <a:rPr lang="en-US" altLang="en-US" sz="2800"/>
              <a:t> problems of productivity as motivational.</a:t>
            </a:r>
            <a:r>
              <a:rPr lang="en-US" altLang="en-US" sz="2800" b="1" i="1">
                <a:solidFill>
                  <a:srgbClr val="C00000"/>
                </a:solidFill>
              </a:rPr>
              <a:t> Identifies, points out</a:t>
            </a:r>
          </a:p>
        </p:txBody>
      </p:sp>
      <p:sp>
        <p:nvSpPr>
          <p:cNvPr id="46083" name="Rectangle 2"/>
          <p:cNvSpPr>
            <a:spLocks noChangeArrowheads="1"/>
          </p:cNvSpPr>
          <p:nvPr/>
        </p:nvSpPr>
        <p:spPr bwMode="auto">
          <a:xfrm>
            <a:off x="428625" y="2071688"/>
            <a:ext cx="8351838" cy="1816100"/>
          </a:xfrm>
          <a:prstGeom prst="rect">
            <a:avLst/>
          </a:prstGeom>
          <a:noFill/>
          <a:ln w="9525">
            <a:noFill/>
            <a:miter lim="800000"/>
            <a:headEnd/>
            <a:tailEnd/>
          </a:ln>
        </p:spPr>
        <p:txBody>
          <a:bodyPr>
            <a:spAutoFit/>
          </a:bodyPr>
          <a:lstStyle/>
          <a:p>
            <a:pPr eaLnBrk="1" hangingPunct="1"/>
            <a:r>
              <a:rPr lang="en-US" altLang="en-US" sz="2800"/>
              <a:t>53. Management is also responsible for protecting the company’s capital and arrange effective cover for all insurable risks over a wide range of </a:t>
            </a:r>
            <a:r>
              <a:rPr lang="en-US" altLang="en-US" sz="2800" b="1" u="sng"/>
              <a:t>hazards</a:t>
            </a:r>
            <a:r>
              <a:rPr lang="en-US" altLang="en-US" sz="2800"/>
              <a:t>. </a:t>
            </a:r>
            <a:r>
              <a:rPr lang="en-US" altLang="en-US" sz="2800" b="1" i="1">
                <a:solidFill>
                  <a:srgbClr val="C00000"/>
                </a:solidFill>
              </a:rPr>
              <a:t>perils, dangers</a:t>
            </a:r>
          </a:p>
        </p:txBody>
      </p:sp>
      <p:sp>
        <p:nvSpPr>
          <p:cNvPr id="46084" name="Rectangle 3"/>
          <p:cNvSpPr>
            <a:spLocks noChangeArrowheads="1"/>
          </p:cNvSpPr>
          <p:nvPr/>
        </p:nvSpPr>
        <p:spPr bwMode="auto">
          <a:xfrm>
            <a:off x="428625" y="4071938"/>
            <a:ext cx="8351838" cy="954087"/>
          </a:xfrm>
          <a:prstGeom prst="rect">
            <a:avLst/>
          </a:prstGeom>
          <a:noFill/>
          <a:ln w="9525">
            <a:noFill/>
            <a:miter lim="800000"/>
            <a:headEnd/>
            <a:tailEnd/>
          </a:ln>
        </p:spPr>
        <p:txBody>
          <a:bodyPr>
            <a:spAutoFit/>
          </a:bodyPr>
          <a:lstStyle/>
          <a:p>
            <a:pPr eaLnBrk="1" hangingPunct="1"/>
            <a:r>
              <a:rPr lang="en-US" altLang="en-US" sz="2800"/>
              <a:t>54. Stock purchase plans are another </a:t>
            </a:r>
            <a:r>
              <a:rPr lang="en-US" altLang="en-US" sz="2800" b="1" u="sng"/>
              <a:t>compensation</a:t>
            </a:r>
            <a:r>
              <a:rPr lang="en-US" altLang="en-US" sz="2800"/>
              <a:t> benefit for executives and managers</a:t>
            </a:r>
            <a:endParaRPr lang="en-US" altLang="en-US" sz="2800" b="1" i="1">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123"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a:t>BUS 6000</a:t>
            </a:r>
          </a:p>
        </p:txBody>
      </p:sp>
      <p:sp>
        <p:nvSpPr>
          <p:cNvPr id="6" name="TextBox 5"/>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sp>
        <p:nvSpPr>
          <p:cNvPr id="5125" name="TextBox 6"/>
          <p:cNvSpPr txBox="1">
            <a:spLocks noChangeArrowheads="1"/>
          </p:cNvSpPr>
          <p:nvPr/>
        </p:nvSpPr>
        <p:spPr bwMode="auto">
          <a:xfrm>
            <a:off x="7083425" y="214313"/>
            <a:ext cx="1812925" cy="523875"/>
          </a:xfrm>
          <a:prstGeom prst="rect">
            <a:avLst/>
          </a:prstGeom>
          <a:noFill/>
          <a:ln w="9525">
            <a:noFill/>
            <a:miter lim="800000"/>
            <a:headEnd/>
            <a:tailEnd/>
          </a:ln>
        </p:spPr>
        <p:txBody>
          <a:bodyPr wrap="none">
            <a:spAutoFit/>
          </a:bodyPr>
          <a:lstStyle/>
          <a:p>
            <a:pPr eaLnBrk="1" hangingPunct="1"/>
            <a:r>
              <a:rPr lang="en-US" altLang="en-US" sz="2800"/>
              <a:t>Exercise - 2</a:t>
            </a:r>
          </a:p>
        </p:txBody>
      </p:sp>
      <p:sp>
        <p:nvSpPr>
          <p:cNvPr id="5126" name="Rectangle 1"/>
          <p:cNvSpPr>
            <a:spLocks noChangeArrowheads="1"/>
          </p:cNvSpPr>
          <p:nvPr/>
        </p:nvSpPr>
        <p:spPr bwMode="auto">
          <a:xfrm>
            <a:off x="206375" y="981075"/>
            <a:ext cx="3586163" cy="584200"/>
          </a:xfrm>
          <a:prstGeom prst="rect">
            <a:avLst/>
          </a:prstGeom>
          <a:noFill/>
          <a:ln w="9525">
            <a:noFill/>
            <a:miter lim="800000"/>
            <a:headEnd/>
            <a:tailEnd/>
          </a:ln>
        </p:spPr>
        <p:txBody>
          <a:bodyPr wrap="none">
            <a:spAutoFit/>
          </a:bodyPr>
          <a:lstStyle/>
          <a:p>
            <a:pPr eaLnBrk="1" hangingPunct="1"/>
            <a:r>
              <a:rPr lang="en-US" altLang="en-US" sz="3200"/>
              <a:t>________ 1. Process</a:t>
            </a:r>
          </a:p>
        </p:txBody>
      </p:sp>
      <p:sp>
        <p:nvSpPr>
          <p:cNvPr id="5127" name="Rectangle 2"/>
          <p:cNvSpPr>
            <a:spLocks noChangeArrowheads="1"/>
          </p:cNvSpPr>
          <p:nvPr/>
        </p:nvSpPr>
        <p:spPr bwMode="auto">
          <a:xfrm>
            <a:off x="220663" y="1703388"/>
            <a:ext cx="3762375" cy="585787"/>
          </a:xfrm>
          <a:prstGeom prst="rect">
            <a:avLst/>
          </a:prstGeom>
          <a:noFill/>
          <a:ln w="9525">
            <a:noFill/>
            <a:miter lim="800000"/>
            <a:headEnd/>
            <a:tailEnd/>
          </a:ln>
        </p:spPr>
        <p:txBody>
          <a:bodyPr wrap="none">
            <a:spAutoFit/>
          </a:bodyPr>
          <a:lstStyle/>
          <a:p>
            <a:pPr eaLnBrk="1" hangingPunct="1"/>
            <a:r>
              <a:rPr lang="en-US" altLang="en-US" sz="3200"/>
              <a:t>________ 2. Network</a:t>
            </a:r>
          </a:p>
        </p:txBody>
      </p:sp>
      <p:sp>
        <p:nvSpPr>
          <p:cNvPr id="5128" name="Rectangle 4"/>
          <p:cNvSpPr>
            <a:spLocks noChangeArrowheads="1"/>
          </p:cNvSpPr>
          <p:nvPr/>
        </p:nvSpPr>
        <p:spPr bwMode="auto">
          <a:xfrm>
            <a:off x="254000" y="2492375"/>
            <a:ext cx="3043238" cy="585788"/>
          </a:xfrm>
          <a:prstGeom prst="rect">
            <a:avLst/>
          </a:prstGeom>
          <a:noFill/>
          <a:ln w="9525">
            <a:noFill/>
            <a:miter lim="800000"/>
            <a:headEnd/>
            <a:tailEnd/>
          </a:ln>
        </p:spPr>
        <p:txBody>
          <a:bodyPr wrap="none">
            <a:spAutoFit/>
          </a:bodyPr>
          <a:lstStyle/>
          <a:p>
            <a:pPr eaLnBrk="1" hangingPunct="1"/>
            <a:r>
              <a:rPr lang="en-US" altLang="en-US" sz="3200"/>
              <a:t>________ 3. Plan</a:t>
            </a:r>
          </a:p>
        </p:txBody>
      </p:sp>
      <p:sp>
        <p:nvSpPr>
          <p:cNvPr id="5129" name="Rectangle 6"/>
          <p:cNvSpPr>
            <a:spLocks noChangeArrowheads="1"/>
          </p:cNvSpPr>
          <p:nvPr/>
        </p:nvSpPr>
        <p:spPr bwMode="auto">
          <a:xfrm>
            <a:off x="234950" y="3348038"/>
            <a:ext cx="4311650" cy="585787"/>
          </a:xfrm>
          <a:prstGeom prst="rect">
            <a:avLst/>
          </a:prstGeom>
          <a:noFill/>
          <a:ln w="9525">
            <a:noFill/>
            <a:miter lim="800000"/>
            <a:headEnd/>
            <a:tailEnd/>
          </a:ln>
        </p:spPr>
        <p:txBody>
          <a:bodyPr wrap="none">
            <a:spAutoFit/>
          </a:bodyPr>
          <a:lstStyle/>
          <a:p>
            <a:pPr eaLnBrk="1" hangingPunct="1"/>
            <a:r>
              <a:rPr lang="en-US" altLang="en-US" sz="3200"/>
              <a:t>________ 4. Monopsony</a:t>
            </a:r>
          </a:p>
        </p:txBody>
      </p:sp>
      <p:sp>
        <p:nvSpPr>
          <p:cNvPr id="5130" name="Rectangle 7"/>
          <p:cNvSpPr>
            <a:spLocks noChangeArrowheads="1"/>
          </p:cNvSpPr>
          <p:nvPr/>
        </p:nvSpPr>
        <p:spPr bwMode="auto">
          <a:xfrm>
            <a:off x="276225" y="4108450"/>
            <a:ext cx="3706813" cy="584200"/>
          </a:xfrm>
          <a:prstGeom prst="rect">
            <a:avLst/>
          </a:prstGeom>
          <a:noFill/>
          <a:ln w="9525">
            <a:noFill/>
            <a:miter lim="800000"/>
            <a:headEnd/>
            <a:tailEnd/>
          </a:ln>
        </p:spPr>
        <p:txBody>
          <a:bodyPr wrap="none">
            <a:spAutoFit/>
          </a:bodyPr>
          <a:lstStyle/>
          <a:p>
            <a:pPr eaLnBrk="1" hangingPunct="1"/>
            <a:r>
              <a:rPr lang="en-US" altLang="en-US" sz="3200"/>
              <a:t>________ 5. Concept</a:t>
            </a:r>
          </a:p>
        </p:txBody>
      </p:sp>
      <p:sp>
        <p:nvSpPr>
          <p:cNvPr id="5131" name="Rectangle 8"/>
          <p:cNvSpPr>
            <a:spLocks noChangeArrowheads="1"/>
          </p:cNvSpPr>
          <p:nvPr/>
        </p:nvSpPr>
        <p:spPr bwMode="auto">
          <a:xfrm>
            <a:off x="255588" y="4941888"/>
            <a:ext cx="4219575" cy="584200"/>
          </a:xfrm>
          <a:prstGeom prst="rect">
            <a:avLst/>
          </a:prstGeom>
          <a:noFill/>
          <a:ln w="9525">
            <a:noFill/>
            <a:miter lim="800000"/>
            <a:headEnd/>
            <a:tailEnd/>
          </a:ln>
        </p:spPr>
        <p:txBody>
          <a:bodyPr wrap="none">
            <a:spAutoFit/>
          </a:bodyPr>
          <a:lstStyle/>
          <a:p>
            <a:pPr eaLnBrk="1" hangingPunct="1"/>
            <a:r>
              <a:rPr lang="en-US" altLang="en-US" sz="3200"/>
              <a:t>________ 6. Groupthink</a:t>
            </a:r>
          </a:p>
        </p:txBody>
      </p:sp>
      <p:sp>
        <p:nvSpPr>
          <p:cNvPr id="5132" name="Rectangle 9"/>
          <p:cNvSpPr>
            <a:spLocks noChangeArrowheads="1"/>
          </p:cNvSpPr>
          <p:nvPr/>
        </p:nvSpPr>
        <p:spPr bwMode="auto">
          <a:xfrm>
            <a:off x="254000" y="5707063"/>
            <a:ext cx="3930650" cy="585787"/>
          </a:xfrm>
          <a:prstGeom prst="rect">
            <a:avLst/>
          </a:prstGeom>
          <a:noFill/>
          <a:ln w="9525">
            <a:noFill/>
            <a:miter lim="800000"/>
            <a:headEnd/>
            <a:tailEnd/>
          </a:ln>
        </p:spPr>
        <p:txBody>
          <a:bodyPr wrap="none">
            <a:spAutoFit/>
          </a:bodyPr>
          <a:lstStyle/>
          <a:p>
            <a:pPr eaLnBrk="1" hangingPunct="1"/>
            <a:r>
              <a:rPr lang="en-US" altLang="en-US" sz="3200"/>
              <a:t>________ 7. Cognition</a:t>
            </a:r>
          </a:p>
        </p:txBody>
      </p:sp>
      <p:sp>
        <p:nvSpPr>
          <p:cNvPr id="5133" name="Rectangle 10"/>
          <p:cNvSpPr>
            <a:spLocks noChangeArrowheads="1"/>
          </p:cNvSpPr>
          <p:nvPr/>
        </p:nvSpPr>
        <p:spPr bwMode="auto">
          <a:xfrm>
            <a:off x="5119688" y="981075"/>
            <a:ext cx="3762375" cy="584200"/>
          </a:xfrm>
          <a:prstGeom prst="rect">
            <a:avLst/>
          </a:prstGeom>
          <a:noFill/>
          <a:ln w="9525">
            <a:noFill/>
            <a:miter lim="800000"/>
            <a:headEnd/>
            <a:tailEnd/>
          </a:ln>
        </p:spPr>
        <p:txBody>
          <a:bodyPr wrap="none">
            <a:spAutoFit/>
          </a:bodyPr>
          <a:lstStyle/>
          <a:p>
            <a:pPr eaLnBrk="1" hangingPunct="1"/>
            <a:r>
              <a:rPr lang="en-US" altLang="en-US" sz="3200"/>
              <a:t>________ 8. Learning</a:t>
            </a:r>
          </a:p>
        </p:txBody>
      </p:sp>
      <p:sp>
        <p:nvSpPr>
          <p:cNvPr id="5134" name="Rectangle 11"/>
          <p:cNvSpPr>
            <a:spLocks noChangeArrowheads="1"/>
          </p:cNvSpPr>
          <p:nvPr/>
        </p:nvSpPr>
        <p:spPr bwMode="auto">
          <a:xfrm>
            <a:off x="5119688" y="1703388"/>
            <a:ext cx="3406775" cy="585787"/>
          </a:xfrm>
          <a:prstGeom prst="rect">
            <a:avLst/>
          </a:prstGeom>
          <a:noFill/>
          <a:ln w="9525">
            <a:noFill/>
            <a:miter lim="800000"/>
            <a:headEnd/>
            <a:tailEnd/>
          </a:ln>
        </p:spPr>
        <p:txBody>
          <a:bodyPr wrap="none">
            <a:spAutoFit/>
          </a:bodyPr>
          <a:lstStyle/>
          <a:p>
            <a:pPr eaLnBrk="1" hangingPunct="1"/>
            <a:r>
              <a:rPr lang="en-US" altLang="en-US" sz="3200"/>
              <a:t>________ 9. Model</a:t>
            </a:r>
          </a:p>
        </p:txBody>
      </p:sp>
      <p:sp>
        <p:nvSpPr>
          <p:cNvPr id="5135" name="Rectangle 12"/>
          <p:cNvSpPr>
            <a:spLocks noChangeArrowheads="1"/>
          </p:cNvSpPr>
          <p:nvPr/>
        </p:nvSpPr>
        <p:spPr bwMode="auto">
          <a:xfrm>
            <a:off x="4452938" y="2487613"/>
            <a:ext cx="4632325" cy="585787"/>
          </a:xfrm>
          <a:prstGeom prst="rect">
            <a:avLst/>
          </a:prstGeom>
          <a:noFill/>
          <a:ln w="9525">
            <a:noFill/>
            <a:miter lim="800000"/>
            <a:headEnd/>
            <a:tailEnd/>
          </a:ln>
        </p:spPr>
        <p:txBody>
          <a:bodyPr wrap="none">
            <a:spAutoFit/>
          </a:bodyPr>
          <a:lstStyle/>
          <a:p>
            <a:pPr eaLnBrk="1" hangingPunct="1"/>
            <a:r>
              <a:rPr lang="en-US" altLang="en-US" sz="3200"/>
              <a:t>________ 10. Productivity </a:t>
            </a:r>
          </a:p>
        </p:txBody>
      </p:sp>
      <p:sp>
        <p:nvSpPr>
          <p:cNvPr id="5136" name="Rectangle 13"/>
          <p:cNvSpPr>
            <a:spLocks noChangeArrowheads="1"/>
          </p:cNvSpPr>
          <p:nvPr/>
        </p:nvSpPr>
        <p:spPr bwMode="auto">
          <a:xfrm>
            <a:off x="5108575" y="3213100"/>
            <a:ext cx="3355975" cy="584200"/>
          </a:xfrm>
          <a:prstGeom prst="rect">
            <a:avLst/>
          </a:prstGeom>
          <a:noFill/>
          <a:ln w="9525">
            <a:noFill/>
            <a:miter lim="800000"/>
            <a:headEnd/>
            <a:tailEnd/>
          </a:ln>
        </p:spPr>
        <p:txBody>
          <a:bodyPr wrap="none">
            <a:spAutoFit/>
          </a:bodyPr>
          <a:lstStyle/>
          <a:p>
            <a:pPr eaLnBrk="1" hangingPunct="1"/>
            <a:r>
              <a:rPr lang="en-US" altLang="en-US" sz="3200"/>
              <a:t>________ 11. Role </a:t>
            </a:r>
          </a:p>
        </p:txBody>
      </p:sp>
      <p:sp>
        <p:nvSpPr>
          <p:cNvPr id="5137" name="Rectangle 14"/>
          <p:cNvSpPr>
            <a:spLocks noChangeArrowheads="1"/>
          </p:cNvSpPr>
          <p:nvPr/>
        </p:nvSpPr>
        <p:spPr bwMode="auto">
          <a:xfrm>
            <a:off x="5154613" y="4079875"/>
            <a:ext cx="3338512" cy="584200"/>
          </a:xfrm>
          <a:prstGeom prst="rect">
            <a:avLst/>
          </a:prstGeom>
          <a:noFill/>
          <a:ln w="9525">
            <a:noFill/>
            <a:miter lim="800000"/>
            <a:headEnd/>
            <a:tailEnd/>
          </a:ln>
        </p:spPr>
        <p:txBody>
          <a:bodyPr wrap="none">
            <a:spAutoFit/>
          </a:bodyPr>
          <a:lstStyle/>
          <a:p>
            <a:pPr eaLnBrk="1" hangingPunct="1"/>
            <a:r>
              <a:rPr lang="en-US" altLang="en-US" sz="3200"/>
              <a:t>________ 12. Task </a:t>
            </a:r>
          </a:p>
        </p:txBody>
      </p:sp>
      <p:sp>
        <p:nvSpPr>
          <p:cNvPr id="5138" name="Rectangle 15"/>
          <p:cNvSpPr>
            <a:spLocks noChangeArrowheads="1"/>
          </p:cNvSpPr>
          <p:nvPr/>
        </p:nvSpPr>
        <p:spPr bwMode="auto">
          <a:xfrm>
            <a:off x="5132388" y="4941888"/>
            <a:ext cx="3548062" cy="584200"/>
          </a:xfrm>
          <a:prstGeom prst="rect">
            <a:avLst/>
          </a:prstGeom>
          <a:noFill/>
          <a:ln w="9525">
            <a:noFill/>
            <a:miter lim="800000"/>
            <a:headEnd/>
            <a:tailEnd/>
          </a:ln>
        </p:spPr>
        <p:txBody>
          <a:bodyPr wrap="none">
            <a:spAutoFit/>
          </a:bodyPr>
          <a:lstStyle/>
          <a:p>
            <a:pPr eaLnBrk="1" hangingPunct="1"/>
            <a:r>
              <a:rPr lang="en-US" altLang="en-US" sz="3200"/>
              <a:t>________ 13. Value </a:t>
            </a:r>
          </a:p>
        </p:txBody>
      </p:sp>
      <p:sp>
        <p:nvSpPr>
          <p:cNvPr id="5139" name="Rectangle 16"/>
          <p:cNvSpPr>
            <a:spLocks noChangeArrowheads="1"/>
          </p:cNvSpPr>
          <p:nvPr/>
        </p:nvSpPr>
        <p:spPr bwMode="auto">
          <a:xfrm>
            <a:off x="4657725" y="5661025"/>
            <a:ext cx="4330700" cy="585788"/>
          </a:xfrm>
          <a:prstGeom prst="rect">
            <a:avLst/>
          </a:prstGeom>
          <a:noFill/>
          <a:ln w="9525">
            <a:noFill/>
            <a:miter lim="800000"/>
            <a:headEnd/>
            <a:tailEnd/>
          </a:ln>
        </p:spPr>
        <p:txBody>
          <a:bodyPr wrap="none">
            <a:spAutoFit/>
          </a:bodyPr>
          <a:lstStyle/>
          <a:p>
            <a:pPr eaLnBrk="1" hangingPunct="1"/>
            <a:r>
              <a:rPr lang="en-US" altLang="en-US" sz="3200"/>
              <a:t>_________ 14. Inventory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2"/>
          <p:cNvSpPr txBox="1">
            <a:spLocks noChangeArrowheads="1"/>
          </p:cNvSpPr>
          <p:nvPr/>
        </p:nvSpPr>
        <p:spPr bwMode="auto">
          <a:xfrm>
            <a:off x="6948488" y="211138"/>
            <a:ext cx="1931170" cy="523220"/>
          </a:xfrm>
          <a:prstGeom prst="rect">
            <a:avLst/>
          </a:prstGeom>
          <a:noFill/>
          <a:ln w="9525">
            <a:noFill/>
            <a:miter lim="800000"/>
            <a:headEnd/>
            <a:tailEnd/>
          </a:ln>
        </p:spPr>
        <p:txBody>
          <a:bodyPr wrap="none">
            <a:spAutoFit/>
          </a:bodyPr>
          <a:lstStyle/>
          <a:p>
            <a:pPr eaLnBrk="1" hangingPunct="1"/>
            <a:r>
              <a:rPr lang="en-US" altLang="en-US" sz="2800" b="1" i="1" dirty="0"/>
              <a:t>Exercise </a:t>
            </a:r>
            <a:r>
              <a:rPr lang="en-US" altLang="en-US" sz="2800" b="1" i="1" dirty="0" smtClean="0"/>
              <a:t>7-1</a:t>
            </a:r>
            <a:endParaRPr lang="en-US" altLang="en-US" sz="2800" b="1" i="1" dirty="0"/>
          </a:p>
        </p:txBody>
      </p:sp>
      <p:sp>
        <p:nvSpPr>
          <p:cNvPr id="47107" name="Rectangle 3"/>
          <p:cNvSpPr>
            <a:spLocks noChangeArrowheads="1"/>
          </p:cNvSpPr>
          <p:nvPr/>
        </p:nvSpPr>
        <p:spPr bwMode="auto">
          <a:xfrm>
            <a:off x="323850" y="735013"/>
            <a:ext cx="8424863" cy="2678112"/>
          </a:xfrm>
          <a:prstGeom prst="rect">
            <a:avLst/>
          </a:prstGeom>
          <a:noFill/>
          <a:ln w="9525">
            <a:noFill/>
            <a:miter lim="800000"/>
            <a:headEnd/>
            <a:tailEnd/>
          </a:ln>
        </p:spPr>
        <p:txBody>
          <a:bodyPr>
            <a:spAutoFit/>
          </a:bodyPr>
          <a:lstStyle/>
          <a:p>
            <a:r>
              <a:rPr lang="en-US" altLang="en-US" sz="2800"/>
              <a:t>Role conflict is </a:t>
            </a:r>
            <a:r>
              <a:rPr lang="en-US" altLang="en-US" sz="2800" b="1" u="sng"/>
              <a:t>inevitable</a:t>
            </a:r>
            <a:r>
              <a:rPr lang="en-US" altLang="en-US" sz="2800"/>
              <a:t>, because the sets of expectations that relate to the roles a person has will be overlapping and </a:t>
            </a:r>
            <a:r>
              <a:rPr lang="en-US" altLang="en-US" sz="2800" b="1" u="sng"/>
              <a:t>contradictory</a:t>
            </a:r>
            <a:r>
              <a:rPr lang="en-US" altLang="en-US" sz="2800"/>
              <a:t>. Managers should </a:t>
            </a:r>
            <a:r>
              <a:rPr lang="en-US" altLang="en-US" sz="2800" b="1" u="sng"/>
              <a:t>be aware of</a:t>
            </a:r>
            <a:r>
              <a:rPr lang="en-US" altLang="en-US" sz="2800"/>
              <a:t> these conflicting pressures. Increasing them can result in anxiety that is often </a:t>
            </a:r>
            <a:r>
              <a:rPr lang="en-US" altLang="en-US" sz="2800" b="1" u="sng"/>
              <a:t>detrimental</a:t>
            </a:r>
            <a:r>
              <a:rPr lang="en-US" altLang="en-US" sz="2800"/>
              <a:t> to performance (Carlisle, 1987, p. 339).</a:t>
            </a:r>
          </a:p>
        </p:txBody>
      </p:sp>
      <p:sp>
        <p:nvSpPr>
          <p:cNvPr id="47108" name="Rectangle 4"/>
          <p:cNvSpPr>
            <a:spLocks noChangeArrowheads="1"/>
          </p:cNvSpPr>
          <p:nvPr/>
        </p:nvSpPr>
        <p:spPr bwMode="auto">
          <a:xfrm>
            <a:off x="536575" y="3500438"/>
            <a:ext cx="7804150" cy="523875"/>
          </a:xfrm>
          <a:prstGeom prst="rect">
            <a:avLst/>
          </a:prstGeom>
          <a:noFill/>
          <a:ln w="9525">
            <a:noFill/>
            <a:miter lim="800000"/>
            <a:headEnd/>
            <a:tailEnd/>
          </a:ln>
        </p:spPr>
        <p:txBody>
          <a:bodyPr wrap="none">
            <a:spAutoFit/>
          </a:bodyPr>
          <a:lstStyle/>
          <a:p>
            <a:r>
              <a:rPr lang="en-US" altLang="en-US" sz="2800" b="1" u="sng">
                <a:solidFill>
                  <a:srgbClr val="FF0000"/>
                </a:solidFill>
              </a:rPr>
              <a:t>Inevitable</a:t>
            </a:r>
            <a:r>
              <a:rPr lang="en-US" altLang="en-US" sz="2800" b="1">
                <a:solidFill>
                  <a:srgbClr val="FF0000"/>
                </a:solidFill>
              </a:rPr>
              <a:t>  =  unavoidable, foreseeable, predictable</a:t>
            </a:r>
            <a:endParaRPr lang="en-US" altLang="en-US">
              <a:solidFill>
                <a:srgbClr val="FF0000"/>
              </a:solidFill>
            </a:endParaRPr>
          </a:p>
        </p:txBody>
      </p:sp>
      <p:sp>
        <p:nvSpPr>
          <p:cNvPr id="47109" name="Rectangle 5"/>
          <p:cNvSpPr>
            <a:spLocks noChangeArrowheads="1"/>
          </p:cNvSpPr>
          <p:nvPr/>
        </p:nvSpPr>
        <p:spPr bwMode="auto">
          <a:xfrm>
            <a:off x="493713" y="4149725"/>
            <a:ext cx="6938962" cy="522288"/>
          </a:xfrm>
          <a:prstGeom prst="rect">
            <a:avLst/>
          </a:prstGeom>
          <a:noFill/>
          <a:ln w="9525">
            <a:noFill/>
            <a:miter lim="800000"/>
            <a:headEnd/>
            <a:tailEnd/>
          </a:ln>
        </p:spPr>
        <p:txBody>
          <a:bodyPr wrap="none">
            <a:spAutoFit/>
          </a:bodyPr>
          <a:lstStyle/>
          <a:p>
            <a:r>
              <a:rPr lang="en-US" altLang="en-US" sz="2800" b="1" u="sng">
                <a:solidFill>
                  <a:srgbClr val="FF0000"/>
                </a:solidFill>
              </a:rPr>
              <a:t>contradictory</a:t>
            </a:r>
            <a:r>
              <a:rPr lang="en-US" altLang="en-US" sz="2800" b="1">
                <a:solidFill>
                  <a:srgbClr val="FF0000"/>
                </a:solidFill>
              </a:rPr>
              <a:t>  =  contrary, opposing, contrast </a:t>
            </a:r>
            <a:endParaRPr lang="en-US" altLang="en-US">
              <a:solidFill>
                <a:srgbClr val="FF0000"/>
              </a:solidFill>
            </a:endParaRPr>
          </a:p>
        </p:txBody>
      </p:sp>
      <p:sp>
        <p:nvSpPr>
          <p:cNvPr id="47110" name="Rectangle 6"/>
          <p:cNvSpPr>
            <a:spLocks noChangeArrowheads="1"/>
          </p:cNvSpPr>
          <p:nvPr/>
        </p:nvSpPr>
        <p:spPr bwMode="auto">
          <a:xfrm>
            <a:off x="536575" y="4849813"/>
            <a:ext cx="5300663" cy="523875"/>
          </a:xfrm>
          <a:prstGeom prst="rect">
            <a:avLst/>
          </a:prstGeom>
          <a:noFill/>
          <a:ln w="9525">
            <a:noFill/>
            <a:miter lim="800000"/>
            <a:headEnd/>
            <a:tailEnd/>
          </a:ln>
        </p:spPr>
        <p:txBody>
          <a:bodyPr wrap="none">
            <a:spAutoFit/>
          </a:bodyPr>
          <a:lstStyle/>
          <a:p>
            <a:r>
              <a:rPr lang="en-US" altLang="en-US" sz="2800" b="1" u="sng">
                <a:solidFill>
                  <a:srgbClr val="FF0000"/>
                </a:solidFill>
              </a:rPr>
              <a:t>be aware of</a:t>
            </a:r>
            <a:r>
              <a:rPr lang="en-US" altLang="en-US" sz="2800" b="1">
                <a:solidFill>
                  <a:srgbClr val="FF0000"/>
                </a:solidFill>
              </a:rPr>
              <a:t> =  attentive , mindful  </a:t>
            </a:r>
            <a:endParaRPr lang="en-US" altLang="en-US">
              <a:solidFill>
                <a:srgbClr val="FF0000"/>
              </a:solidFill>
            </a:endParaRPr>
          </a:p>
        </p:txBody>
      </p:sp>
      <p:sp>
        <p:nvSpPr>
          <p:cNvPr id="47111" name="Rectangle 7"/>
          <p:cNvSpPr>
            <a:spLocks noChangeArrowheads="1"/>
          </p:cNvSpPr>
          <p:nvPr/>
        </p:nvSpPr>
        <p:spPr bwMode="auto">
          <a:xfrm>
            <a:off x="536575" y="5516563"/>
            <a:ext cx="5270500" cy="523875"/>
          </a:xfrm>
          <a:prstGeom prst="rect">
            <a:avLst/>
          </a:prstGeom>
          <a:noFill/>
          <a:ln w="9525">
            <a:noFill/>
            <a:miter lim="800000"/>
            <a:headEnd/>
            <a:tailEnd/>
          </a:ln>
        </p:spPr>
        <p:txBody>
          <a:bodyPr wrap="none">
            <a:spAutoFit/>
          </a:bodyPr>
          <a:lstStyle/>
          <a:p>
            <a:r>
              <a:rPr lang="en-US" altLang="en-US" sz="2800" b="1" u="sng">
                <a:solidFill>
                  <a:srgbClr val="FF0000"/>
                </a:solidFill>
              </a:rPr>
              <a:t>detrimental</a:t>
            </a:r>
            <a:r>
              <a:rPr lang="en-US" altLang="en-US" sz="2800" b="1">
                <a:solidFill>
                  <a:srgbClr val="FF0000"/>
                </a:solidFill>
              </a:rPr>
              <a:t>  =  harmful, damaging</a:t>
            </a:r>
            <a:endParaRPr lang="en-US" altLang="en-US" u="sng">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323850" y="549275"/>
            <a:ext cx="8820150" cy="3970338"/>
          </a:xfrm>
          <a:prstGeom prst="rect">
            <a:avLst/>
          </a:prstGeom>
          <a:noFill/>
          <a:ln w="9525">
            <a:noFill/>
            <a:miter lim="800000"/>
            <a:headEnd/>
            <a:tailEnd/>
          </a:ln>
        </p:spPr>
        <p:txBody>
          <a:bodyPr>
            <a:spAutoFit/>
          </a:bodyPr>
          <a:lstStyle/>
          <a:p>
            <a:r>
              <a:rPr lang="en-US" altLang="en-US" sz="2800"/>
              <a:t>In order to </a:t>
            </a:r>
            <a:r>
              <a:rPr lang="en-US" altLang="en-US" sz="2800" b="1" u="sng"/>
              <a:t>facilitate</a:t>
            </a:r>
            <a:r>
              <a:rPr lang="en-US" altLang="en-US" sz="2800"/>
              <a:t> decision-making, at top level, it has always been necessary for management to have the right kind of information at the right time. In the main, this has been collected by, and processed through, various functional departments such as those </a:t>
            </a:r>
            <a:r>
              <a:rPr lang="en-US" altLang="en-US" sz="2800" b="1" u="sng"/>
              <a:t>dealing with </a:t>
            </a:r>
            <a:r>
              <a:rPr lang="en-US" altLang="en-US" sz="2800"/>
              <a:t>marketing, production, finance, and personnel. With increasing size and complexity, however, any management information system today needs to become much more total and </a:t>
            </a:r>
            <a:r>
              <a:rPr lang="en-US" altLang="en-US" sz="2800" b="1" u="sng"/>
              <a:t>sophisticated</a:t>
            </a:r>
            <a:r>
              <a:rPr lang="en-US" altLang="en-US" sz="2800"/>
              <a:t> (Coventry, and Barker, 1981, p. 99).</a:t>
            </a:r>
          </a:p>
        </p:txBody>
      </p:sp>
      <p:sp>
        <p:nvSpPr>
          <p:cNvPr id="48131" name="TextBox 2"/>
          <p:cNvSpPr txBox="1">
            <a:spLocks noChangeArrowheads="1"/>
          </p:cNvSpPr>
          <p:nvPr/>
        </p:nvSpPr>
        <p:spPr bwMode="auto">
          <a:xfrm>
            <a:off x="6961188" y="33338"/>
            <a:ext cx="1931170" cy="523220"/>
          </a:xfrm>
          <a:prstGeom prst="rect">
            <a:avLst/>
          </a:prstGeom>
          <a:noFill/>
          <a:ln w="9525">
            <a:noFill/>
            <a:miter lim="800000"/>
            <a:headEnd/>
            <a:tailEnd/>
          </a:ln>
        </p:spPr>
        <p:txBody>
          <a:bodyPr wrap="none">
            <a:spAutoFit/>
          </a:bodyPr>
          <a:lstStyle/>
          <a:p>
            <a:pPr eaLnBrk="1" hangingPunct="1"/>
            <a:r>
              <a:rPr lang="en-US" altLang="en-US" sz="2800" b="1" i="1" dirty="0"/>
              <a:t>Exercise </a:t>
            </a:r>
            <a:r>
              <a:rPr lang="en-US" altLang="en-US" sz="2800" b="1" i="1" dirty="0" smtClean="0"/>
              <a:t>7-2</a:t>
            </a:r>
            <a:endParaRPr lang="en-US" altLang="en-US" sz="2800" b="1" i="1" dirty="0"/>
          </a:p>
        </p:txBody>
      </p:sp>
      <p:sp>
        <p:nvSpPr>
          <p:cNvPr id="48132" name="Rectangle 3"/>
          <p:cNvSpPr>
            <a:spLocks noChangeArrowheads="1"/>
          </p:cNvSpPr>
          <p:nvPr/>
        </p:nvSpPr>
        <p:spPr bwMode="auto">
          <a:xfrm>
            <a:off x="979488" y="4670425"/>
            <a:ext cx="4375150" cy="522288"/>
          </a:xfrm>
          <a:prstGeom prst="rect">
            <a:avLst/>
          </a:prstGeom>
          <a:noFill/>
          <a:ln w="9525">
            <a:noFill/>
            <a:miter lim="800000"/>
            <a:headEnd/>
            <a:tailEnd/>
          </a:ln>
        </p:spPr>
        <p:txBody>
          <a:bodyPr wrap="none">
            <a:spAutoFit/>
          </a:bodyPr>
          <a:lstStyle/>
          <a:p>
            <a:r>
              <a:rPr lang="en-US" altLang="en-US" sz="2800" b="1" u="sng">
                <a:solidFill>
                  <a:srgbClr val="FF0000"/>
                </a:solidFill>
              </a:rPr>
              <a:t>facilitate</a:t>
            </a:r>
            <a:r>
              <a:rPr lang="en-US" altLang="en-US" sz="2800" b="1">
                <a:solidFill>
                  <a:srgbClr val="FF0000"/>
                </a:solidFill>
              </a:rPr>
              <a:t> = assist, help, ease</a:t>
            </a:r>
            <a:endParaRPr lang="en-US" altLang="en-US">
              <a:solidFill>
                <a:srgbClr val="FF0000"/>
              </a:solidFill>
            </a:endParaRPr>
          </a:p>
        </p:txBody>
      </p:sp>
      <p:sp>
        <p:nvSpPr>
          <p:cNvPr id="48133" name="Rectangle 4"/>
          <p:cNvSpPr>
            <a:spLocks noChangeArrowheads="1"/>
          </p:cNvSpPr>
          <p:nvPr/>
        </p:nvSpPr>
        <p:spPr bwMode="auto">
          <a:xfrm>
            <a:off x="973138" y="5203825"/>
            <a:ext cx="6948487" cy="522288"/>
          </a:xfrm>
          <a:prstGeom prst="rect">
            <a:avLst/>
          </a:prstGeom>
          <a:noFill/>
          <a:ln w="9525">
            <a:noFill/>
            <a:miter lim="800000"/>
            <a:headEnd/>
            <a:tailEnd/>
          </a:ln>
        </p:spPr>
        <p:txBody>
          <a:bodyPr wrap="none">
            <a:spAutoFit/>
          </a:bodyPr>
          <a:lstStyle/>
          <a:p>
            <a:r>
              <a:rPr lang="en-US" altLang="en-US" sz="2800" b="1" u="sng">
                <a:solidFill>
                  <a:srgbClr val="FF0000"/>
                </a:solidFill>
              </a:rPr>
              <a:t>dealing with</a:t>
            </a:r>
            <a:r>
              <a:rPr lang="en-US" altLang="en-US" sz="2800" b="1">
                <a:solidFill>
                  <a:srgbClr val="FF0000"/>
                </a:solidFill>
              </a:rPr>
              <a:t> = engaging with, contacting with</a:t>
            </a:r>
            <a:endParaRPr lang="en-US" altLang="en-US" u="sng">
              <a:solidFill>
                <a:srgbClr val="FF0000"/>
              </a:solidFill>
            </a:endParaRPr>
          </a:p>
        </p:txBody>
      </p:sp>
      <p:sp>
        <p:nvSpPr>
          <p:cNvPr id="48134" name="Rectangle 5"/>
          <p:cNvSpPr>
            <a:spLocks noChangeArrowheads="1"/>
          </p:cNvSpPr>
          <p:nvPr/>
        </p:nvSpPr>
        <p:spPr bwMode="auto">
          <a:xfrm>
            <a:off x="971550" y="5737225"/>
            <a:ext cx="7188200" cy="522288"/>
          </a:xfrm>
          <a:prstGeom prst="rect">
            <a:avLst/>
          </a:prstGeom>
          <a:noFill/>
          <a:ln w="9525">
            <a:noFill/>
            <a:miter lim="800000"/>
            <a:headEnd/>
            <a:tailEnd/>
          </a:ln>
        </p:spPr>
        <p:txBody>
          <a:bodyPr wrap="none">
            <a:spAutoFit/>
          </a:bodyPr>
          <a:lstStyle/>
          <a:p>
            <a:r>
              <a:rPr lang="en-US" altLang="en-US" sz="2800" b="1" u="sng">
                <a:solidFill>
                  <a:srgbClr val="FF0000"/>
                </a:solidFill>
              </a:rPr>
              <a:t>sophisticated</a:t>
            </a:r>
            <a:r>
              <a:rPr lang="en-US" altLang="en-US" sz="2800" b="1">
                <a:solidFill>
                  <a:srgbClr val="FF0000"/>
                </a:solidFill>
              </a:rPr>
              <a:t> = refined, complicated, complex  </a:t>
            </a:r>
            <a:endParaRPr lang="en-US" altLang="en-US">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6961188" y="33338"/>
            <a:ext cx="1931170" cy="523220"/>
          </a:xfrm>
          <a:prstGeom prst="rect">
            <a:avLst/>
          </a:prstGeom>
          <a:noFill/>
          <a:ln w="9525">
            <a:noFill/>
            <a:miter lim="800000"/>
            <a:headEnd/>
            <a:tailEnd/>
          </a:ln>
        </p:spPr>
        <p:txBody>
          <a:bodyPr wrap="none">
            <a:spAutoFit/>
          </a:bodyPr>
          <a:lstStyle/>
          <a:p>
            <a:pPr eaLnBrk="1" hangingPunct="1"/>
            <a:r>
              <a:rPr lang="en-US" altLang="en-US" sz="2800" b="1" i="1" dirty="0"/>
              <a:t>Exercise </a:t>
            </a:r>
            <a:r>
              <a:rPr lang="en-US" altLang="en-US" sz="2800" b="1" i="1" dirty="0" smtClean="0"/>
              <a:t>7-3</a:t>
            </a:r>
            <a:endParaRPr lang="en-US" altLang="en-US" sz="2800" b="1" i="1" dirty="0"/>
          </a:p>
        </p:txBody>
      </p:sp>
      <p:sp>
        <p:nvSpPr>
          <p:cNvPr id="49155" name="Rectangle 2"/>
          <p:cNvSpPr>
            <a:spLocks noChangeArrowheads="1"/>
          </p:cNvSpPr>
          <p:nvPr/>
        </p:nvSpPr>
        <p:spPr bwMode="auto">
          <a:xfrm>
            <a:off x="323850" y="404813"/>
            <a:ext cx="8567738" cy="3692525"/>
          </a:xfrm>
          <a:prstGeom prst="rect">
            <a:avLst/>
          </a:prstGeom>
          <a:noFill/>
          <a:ln w="9525">
            <a:noFill/>
            <a:miter lim="800000"/>
            <a:headEnd/>
            <a:tailEnd/>
          </a:ln>
        </p:spPr>
        <p:txBody>
          <a:bodyPr>
            <a:spAutoFit/>
          </a:bodyPr>
          <a:lstStyle/>
          <a:p>
            <a:r>
              <a:rPr lang="en-US" altLang="en-US" sz="2600">
                <a:ea typeface="Times New Roman" pitchFamily="18" charset="0"/>
                <a:cs typeface="Calibri" pitchFamily="34" charset="0"/>
              </a:rPr>
              <a:t>The behaviorist school (often called radical behaviorists) is neutral on the issue of the nature of human beings. The </a:t>
            </a:r>
            <a:r>
              <a:rPr lang="en-US" altLang="en-US" sz="2600" b="1" u="sng">
                <a:ea typeface="Times New Roman" pitchFamily="18" charset="0"/>
                <a:cs typeface="Calibri" pitchFamily="34" charset="0"/>
              </a:rPr>
              <a:t>advocates</a:t>
            </a:r>
            <a:r>
              <a:rPr lang="en-US" altLang="en-US" sz="2600">
                <a:ea typeface="Times New Roman" pitchFamily="18" charset="0"/>
                <a:cs typeface="Calibri" pitchFamily="34" charset="0"/>
              </a:rPr>
              <a:t> of B.F. Skinner’s </a:t>
            </a:r>
            <a:r>
              <a:rPr lang="en-US" altLang="en-US" sz="2600" b="1" u="sng">
                <a:ea typeface="Times New Roman" pitchFamily="18" charset="0"/>
                <a:cs typeface="Calibri" pitchFamily="34" charset="0"/>
              </a:rPr>
              <a:t>approach</a:t>
            </a:r>
            <a:r>
              <a:rPr lang="en-US" altLang="en-US" sz="2600">
                <a:ea typeface="Times New Roman" pitchFamily="18" charset="0"/>
                <a:cs typeface="Calibri" pitchFamily="34" charset="0"/>
              </a:rPr>
              <a:t> believe that behavior is a function of the relationship between the individual and the environment. Because environmental conditions </a:t>
            </a:r>
            <a:r>
              <a:rPr lang="en-US" altLang="en-US" sz="2600" b="1" u="sng">
                <a:ea typeface="Times New Roman" pitchFamily="18" charset="0"/>
                <a:cs typeface="Calibri" pitchFamily="34" charset="0"/>
              </a:rPr>
              <a:t>dominate</a:t>
            </a:r>
            <a:r>
              <a:rPr lang="en-US" altLang="en-US" sz="2600">
                <a:ea typeface="Times New Roman" pitchFamily="18" charset="0"/>
                <a:cs typeface="Calibri" pitchFamily="34" charset="0"/>
              </a:rPr>
              <a:t>, issues of nature-</a:t>
            </a:r>
            <a:r>
              <a:rPr lang="en-US" altLang="en-US" sz="2600" b="1" u="sng">
                <a:ea typeface="Times New Roman" pitchFamily="18" charset="0"/>
                <a:cs typeface="Calibri" pitchFamily="34" charset="0"/>
              </a:rPr>
              <a:t>nurture</a:t>
            </a:r>
            <a:r>
              <a:rPr lang="en-US" altLang="en-US" sz="2600">
                <a:ea typeface="Times New Roman" pitchFamily="18" charset="0"/>
                <a:cs typeface="Calibri" pitchFamily="34" charset="0"/>
              </a:rPr>
              <a:t> and reason-emotion are </a:t>
            </a:r>
            <a:r>
              <a:rPr lang="en-US" altLang="en-US" sz="2600" b="1" u="sng">
                <a:ea typeface="Times New Roman" pitchFamily="18" charset="0"/>
                <a:cs typeface="Calibri" pitchFamily="34" charset="0"/>
              </a:rPr>
              <a:t>moot</a:t>
            </a:r>
            <a:r>
              <a:rPr lang="en-US" altLang="en-US" sz="2600">
                <a:ea typeface="Times New Roman" pitchFamily="18" charset="0"/>
                <a:cs typeface="Calibri" pitchFamily="34" charset="0"/>
              </a:rPr>
              <a:t>. Changing behavior involves changing the environment, and since the environment is controllable and observable, all other considerations are insignificant (Carlisle, 1987, p. 269).</a:t>
            </a:r>
          </a:p>
        </p:txBody>
      </p:sp>
      <p:sp>
        <p:nvSpPr>
          <p:cNvPr id="49156" name="Rectangle 3"/>
          <p:cNvSpPr>
            <a:spLocks noChangeArrowheads="1"/>
          </p:cNvSpPr>
          <p:nvPr/>
        </p:nvSpPr>
        <p:spPr bwMode="auto">
          <a:xfrm>
            <a:off x="468313" y="4097338"/>
            <a:ext cx="5314950" cy="523875"/>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Calibri" pitchFamily="34" charset="0"/>
              </a:rPr>
              <a:t>advocates</a:t>
            </a:r>
            <a:r>
              <a:rPr lang="en-US" altLang="en-US" sz="2800" b="1">
                <a:solidFill>
                  <a:srgbClr val="FF0000"/>
                </a:solidFill>
                <a:ea typeface="Times New Roman" pitchFamily="18" charset="0"/>
                <a:cs typeface="Calibri" pitchFamily="34" charset="0"/>
              </a:rPr>
              <a:t>  =  supporters, believers</a:t>
            </a:r>
            <a:endParaRPr lang="en-US" altLang="en-US">
              <a:solidFill>
                <a:srgbClr val="FF0000"/>
              </a:solidFill>
              <a:ea typeface="Times New Roman" pitchFamily="18" charset="0"/>
              <a:cs typeface="Calibri" pitchFamily="34" charset="0"/>
            </a:endParaRPr>
          </a:p>
        </p:txBody>
      </p:sp>
      <p:sp>
        <p:nvSpPr>
          <p:cNvPr id="49157" name="Rectangle 4"/>
          <p:cNvSpPr>
            <a:spLocks noChangeArrowheads="1"/>
          </p:cNvSpPr>
          <p:nvPr/>
        </p:nvSpPr>
        <p:spPr bwMode="auto">
          <a:xfrm>
            <a:off x="468313" y="4635500"/>
            <a:ext cx="5303837" cy="523875"/>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Calibri" pitchFamily="34" charset="0"/>
              </a:rPr>
              <a:t>approach</a:t>
            </a:r>
            <a:r>
              <a:rPr lang="en-US" altLang="en-US" sz="2800" b="1">
                <a:solidFill>
                  <a:srgbClr val="FF0000"/>
                </a:solidFill>
                <a:ea typeface="Times New Roman" pitchFamily="18" charset="0"/>
                <a:cs typeface="Calibri" pitchFamily="34" charset="0"/>
              </a:rPr>
              <a:t> (n) = method, procedure</a:t>
            </a:r>
            <a:endParaRPr lang="en-US" altLang="en-US">
              <a:solidFill>
                <a:srgbClr val="FF0000"/>
              </a:solidFill>
              <a:ea typeface="Times New Roman" pitchFamily="18" charset="0"/>
              <a:cs typeface="Calibri" pitchFamily="34" charset="0"/>
            </a:endParaRPr>
          </a:p>
        </p:txBody>
      </p:sp>
      <p:sp>
        <p:nvSpPr>
          <p:cNvPr id="49158" name="Rectangle 5"/>
          <p:cNvSpPr>
            <a:spLocks noChangeArrowheads="1"/>
          </p:cNvSpPr>
          <p:nvPr/>
        </p:nvSpPr>
        <p:spPr bwMode="auto">
          <a:xfrm>
            <a:off x="468313" y="5159375"/>
            <a:ext cx="3978275" cy="522288"/>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Calibri" pitchFamily="34" charset="0"/>
              </a:rPr>
              <a:t>approach</a:t>
            </a:r>
            <a:r>
              <a:rPr lang="en-US" altLang="en-US" sz="2800" b="1">
                <a:solidFill>
                  <a:srgbClr val="FF0000"/>
                </a:solidFill>
                <a:ea typeface="Times New Roman" pitchFamily="18" charset="0"/>
                <a:cs typeface="Calibri" pitchFamily="34" charset="0"/>
              </a:rPr>
              <a:t> (v) = come near</a:t>
            </a:r>
            <a:endParaRPr lang="en-US" altLang="en-US">
              <a:solidFill>
                <a:srgbClr val="FF0000"/>
              </a:solidFill>
              <a:ea typeface="Times New Roman" pitchFamily="18" charset="0"/>
              <a:cs typeface="Calibri" pitchFamily="34" charset="0"/>
            </a:endParaRPr>
          </a:p>
        </p:txBody>
      </p:sp>
      <p:sp>
        <p:nvSpPr>
          <p:cNvPr id="49159" name="Rectangle 6"/>
          <p:cNvSpPr>
            <a:spLocks noChangeArrowheads="1"/>
          </p:cNvSpPr>
          <p:nvPr/>
        </p:nvSpPr>
        <p:spPr bwMode="auto">
          <a:xfrm>
            <a:off x="476250" y="5692775"/>
            <a:ext cx="4598988" cy="522288"/>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Calibri" pitchFamily="34" charset="0"/>
              </a:rPr>
              <a:t>dominate</a:t>
            </a:r>
            <a:r>
              <a:rPr lang="en-US" altLang="en-US" sz="2800" b="1">
                <a:solidFill>
                  <a:srgbClr val="FF0000"/>
                </a:solidFill>
                <a:ea typeface="Times New Roman" pitchFamily="18" charset="0"/>
                <a:cs typeface="Calibri" pitchFamily="34" charset="0"/>
              </a:rPr>
              <a:t> = control, rule, lead</a:t>
            </a:r>
            <a:endParaRPr lang="en-US" altLang="en-US" sz="2000" u="sng">
              <a:solidFill>
                <a:srgbClr val="FF0000"/>
              </a:solidFill>
              <a:ea typeface="Times New Roman" pitchFamily="18" charset="0"/>
              <a:cs typeface="Calibri" pitchFamily="34" charset="0"/>
            </a:endParaRPr>
          </a:p>
        </p:txBody>
      </p:sp>
      <p:sp>
        <p:nvSpPr>
          <p:cNvPr id="49160" name="Rectangle 7"/>
          <p:cNvSpPr>
            <a:spLocks noChangeArrowheads="1"/>
          </p:cNvSpPr>
          <p:nvPr/>
        </p:nvSpPr>
        <p:spPr bwMode="auto">
          <a:xfrm>
            <a:off x="504825" y="6215063"/>
            <a:ext cx="3556000" cy="523875"/>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Calibri" pitchFamily="34" charset="0"/>
              </a:rPr>
              <a:t>nurture</a:t>
            </a:r>
            <a:r>
              <a:rPr lang="en-US" altLang="en-US" sz="2800" b="1">
                <a:solidFill>
                  <a:srgbClr val="FF0000"/>
                </a:solidFill>
                <a:ea typeface="Times New Roman" pitchFamily="18" charset="0"/>
                <a:cs typeface="Calibri" pitchFamily="34" charset="0"/>
              </a:rPr>
              <a:t> =  foster, raise </a:t>
            </a:r>
            <a:endParaRPr lang="en-US" altLang="en-US" sz="2000">
              <a:solidFill>
                <a:srgbClr val="FF0000"/>
              </a:solidFill>
              <a:ea typeface="Times New Roman" pitchFamily="18" charset="0"/>
              <a:cs typeface="Calibri" pitchFamily="34" charset="0"/>
            </a:endParaRPr>
          </a:p>
        </p:txBody>
      </p:sp>
      <p:sp>
        <p:nvSpPr>
          <p:cNvPr id="49161" name="Rectangle 8"/>
          <p:cNvSpPr>
            <a:spLocks noChangeArrowheads="1"/>
          </p:cNvSpPr>
          <p:nvPr/>
        </p:nvSpPr>
        <p:spPr bwMode="auto">
          <a:xfrm>
            <a:off x="4873625" y="6248400"/>
            <a:ext cx="4017963" cy="492125"/>
          </a:xfrm>
          <a:prstGeom prst="rect">
            <a:avLst/>
          </a:prstGeom>
          <a:noFill/>
          <a:ln w="9525">
            <a:noFill/>
            <a:miter lim="800000"/>
            <a:headEnd/>
            <a:tailEnd/>
          </a:ln>
        </p:spPr>
        <p:txBody>
          <a:bodyPr wrap="none">
            <a:spAutoFit/>
          </a:bodyPr>
          <a:lstStyle/>
          <a:p>
            <a:r>
              <a:rPr lang="en-US" altLang="en-US" sz="2600" b="1" u="sng">
                <a:solidFill>
                  <a:srgbClr val="FF0000"/>
                </a:solidFill>
                <a:ea typeface="Times New Roman" pitchFamily="18" charset="0"/>
                <a:cs typeface="Calibri" pitchFamily="34" charset="0"/>
              </a:rPr>
              <a:t>moot</a:t>
            </a:r>
            <a:r>
              <a:rPr lang="en-US" altLang="en-US" sz="2600" b="1">
                <a:solidFill>
                  <a:srgbClr val="FF0000"/>
                </a:solidFill>
                <a:ea typeface="Times New Roman" pitchFamily="18" charset="0"/>
                <a:cs typeface="Calibri" pitchFamily="34" charset="0"/>
              </a:rPr>
              <a:t> = debatable, arguable</a:t>
            </a:r>
            <a:endParaRPr lang="en-US" altLang="en-US">
              <a:solidFill>
                <a:srgbClr val="FF0000"/>
              </a:solidFill>
              <a:ea typeface="Times New Roman" pitchFamily="18" charset="0"/>
              <a:cs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775" y="260350"/>
            <a:ext cx="8713788" cy="2678113"/>
          </a:xfrm>
          <a:prstGeom prst="rect">
            <a:avLst/>
          </a:prstGeom>
        </p:spPr>
        <p:txBody>
          <a:bodyPr>
            <a:spAutoFit/>
          </a:bodyPr>
          <a:lstStyle/>
          <a:p>
            <a:pPr algn="ctr">
              <a:spcAft>
                <a:spcPts val="0"/>
              </a:spcAft>
              <a:defRPr/>
            </a:pPr>
            <a:r>
              <a:rPr lang="en-US" sz="2400" b="1" i="1" dirty="0">
                <a:latin typeface="+mn-lt"/>
                <a:ea typeface="Times New Roman"/>
                <a:cs typeface="Angsana New"/>
              </a:rPr>
              <a:t>Humanistic School</a:t>
            </a:r>
            <a:endParaRPr lang="en-US" sz="2400" dirty="0">
              <a:latin typeface="+mn-lt"/>
              <a:ea typeface="Times New Roman"/>
              <a:cs typeface="Angsana New"/>
            </a:endParaRPr>
          </a:p>
          <a:p>
            <a:pPr>
              <a:spcAft>
                <a:spcPts val="0"/>
              </a:spcAft>
              <a:defRPr/>
            </a:pPr>
            <a:r>
              <a:rPr lang="en-US" sz="2400" dirty="0">
                <a:latin typeface="+mn-lt"/>
                <a:ea typeface="Times New Roman"/>
                <a:cs typeface="Angsana New"/>
              </a:rPr>
              <a:t>	This school </a:t>
            </a:r>
            <a:r>
              <a:rPr lang="en-US" sz="2400" b="1" u="sng" dirty="0">
                <a:latin typeface="+mn-lt"/>
                <a:ea typeface="Times New Roman"/>
                <a:cs typeface="Angsana New"/>
              </a:rPr>
              <a:t>holds</a:t>
            </a:r>
            <a:r>
              <a:rPr lang="en-US" sz="2400" dirty="0">
                <a:latin typeface="+mn-lt"/>
                <a:ea typeface="Times New Roman"/>
                <a:cs typeface="Angsana New"/>
              </a:rPr>
              <a:t> human beings as growth-</a:t>
            </a:r>
            <a:r>
              <a:rPr lang="en-US" sz="2400" b="1" u="sng" dirty="0">
                <a:latin typeface="+mn-lt"/>
                <a:ea typeface="Times New Roman"/>
                <a:cs typeface="Angsana New"/>
              </a:rPr>
              <a:t>oriented</a:t>
            </a:r>
            <a:r>
              <a:rPr lang="en-US" sz="2400" dirty="0">
                <a:latin typeface="+mn-lt"/>
                <a:ea typeface="Times New Roman"/>
                <a:cs typeface="Angsana New"/>
              </a:rPr>
              <a:t>, </a:t>
            </a:r>
            <a:r>
              <a:rPr lang="en-US" sz="2400" b="1" u="sng" dirty="0">
                <a:latin typeface="+mn-lt"/>
                <a:ea typeface="Times New Roman"/>
                <a:cs typeface="Angsana New"/>
              </a:rPr>
              <a:t>rational</a:t>
            </a:r>
            <a:r>
              <a:rPr lang="en-US" sz="2400" dirty="0">
                <a:latin typeface="+mn-lt"/>
                <a:ea typeface="Times New Roman"/>
                <a:cs typeface="Angsana New"/>
              </a:rPr>
              <a:t>, and </a:t>
            </a:r>
            <a:r>
              <a:rPr lang="en-US" sz="2400" b="1" u="sng" dirty="0">
                <a:latin typeface="+mn-lt"/>
                <a:ea typeface="Times New Roman"/>
                <a:cs typeface="Angsana New"/>
              </a:rPr>
              <a:t>capable of</a:t>
            </a:r>
            <a:r>
              <a:rPr lang="en-US" sz="2400" b="1" dirty="0">
                <a:latin typeface="+mn-lt"/>
                <a:ea typeface="Times New Roman"/>
                <a:cs typeface="Angsana New"/>
              </a:rPr>
              <a:t> </a:t>
            </a:r>
            <a:r>
              <a:rPr lang="en-US" sz="2400" dirty="0">
                <a:latin typeface="+mn-lt"/>
                <a:ea typeface="Times New Roman"/>
                <a:cs typeface="Angsana New"/>
              </a:rPr>
              <a:t>complex problem-solving. It is an </a:t>
            </a:r>
            <a:r>
              <a:rPr lang="en-US" sz="2400" b="1" u="sng" dirty="0">
                <a:latin typeface="+mn-lt"/>
                <a:ea typeface="Times New Roman"/>
                <a:cs typeface="Angsana New"/>
              </a:rPr>
              <a:t>uplifting</a:t>
            </a:r>
            <a:r>
              <a:rPr lang="en-US" sz="2400" dirty="0">
                <a:latin typeface="+mn-lt"/>
                <a:ea typeface="Times New Roman"/>
                <a:cs typeface="Angsana New"/>
              </a:rPr>
              <a:t> view that emphasizes providing </a:t>
            </a:r>
            <a:r>
              <a:rPr lang="en-US" sz="2400" b="1" u="sng" dirty="0">
                <a:latin typeface="+mn-lt"/>
                <a:ea typeface="Times New Roman"/>
                <a:cs typeface="Angsana New"/>
              </a:rPr>
              <a:t>outlets</a:t>
            </a:r>
            <a:r>
              <a:rPr lang="en-US" sz="2400" dirty="0">
                <a:latin typeface="+mn-lt"/>
                <a:ea typeface="Times New Roman"/>
                <a:cs typeface="Angsana New"/>
              </a:rPr>
              <a:t> for creativity. If people are free, they will seek to improve themselves and </a:t>
            </a:r>
            <a:r>
              <a:rPr lang="en-US" sz="2400" b="1" u="sng" dirty="0">
                <a:latin typeface="+mn-lt"/>
                <a:ea typeface="Times New Roman"/>
                <a:cs typeface="Angsana New"/>
              </a:rPr>
              <a:t>contribute to </a:t>
            </a:r>
            <a:r>
              <a:rPr lang="en-US" sz="2400" dirty="0">
                <a:latin typeface="+mn-lt"/>
                <a:ea typeface="Times New Roman"/>
                <a:cs typeface="Angsana New"/>
              </a:rPr>
              <a:t>a better society. Some of the major </a:t>
            </a:r>
            <a:r>
              <a:rPr lang="en-US" sz="2400" b="1" u="sng" dirty="0">
                <a:latin typeface="+mn-lt"/>
                <a:ea typeface="Times New Roman"/>
                <a:cs typeface="Angsana New"/>
              </a:rPr>
              <a:t>figures</a:t>
            </a:r>
            <a:r>
              <a:rPr lang="en-US" sz="2400" dirty="0">
                <a:latin typeface="+mn-lt"/>
                <a:ea typeface="Times New Roman"/>
                <a:cs typeface="Angsana New"/>
              </a:rPr>
              <a:t> in this school are Abraham Maslow, Carl Rogers, and Douglas McGregor (Carlisle, 1987, p. 269).</a:t>
            </a:r>
          </a:p>
        </p:txBody>
      </p:sp>
      <p:sp>
        <p:nvSpPr>
          <p:cNvPr id="50179" name="Rectangle 2"/>
          <p:cNvSpPr>
            <a:spLocks noChangeArrowheads="1"/>
          </p:cNvSpPr>
          <p:nvPr/>
        </p:nvSpPr>
        <p:spPr bwMode="auto">
          <a:xfrm>
            <a:off x="222250" y="3067050"/>
            <a:ext cx="3838575" cy="522288"/>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Angsana New" pitchFamily="18" charset="-34"/>
              </a:rPr>
              <a:t>holds</a:t>
            </a:r>
            <a:r>
              <a:rPr lang="en-US" altLang="en-US" sz="2800" b="1">
                <a:solidFill>
                  <a:srgbClr val="FF0000"/>
                </a:solidFill>
                <a:ea typeface="Times New Roman" pitchFamily="18" charset="0"/>
                <a:cs typeface="Angsana New" pitchFamily="18" charset="-34"/>
              </a:rPr>
              <a:t> = believes, trusts  </a:t>
            </a:r>
            <a:endParaRPr lang="en-US" altLang="en-US" sz="2000">
              <a:solidFill>
                <a:srgbClr val="FF0000"/>
              </a:solidFill>
              <a:ea typeface="Times New Roman" pitchFamily="18" charset="0"/>
              <a:cs typeface="Angsana New" pitchFamily="18" charset="-34"/>
            </a:endParaRPr>
          </a:p>
        </p:txBody>
      </p:sp>
      <p:sp>
        <p:nvSpPr>
          <p:cNvPr id="50180" name="Rectangle 4"/>
          <p:cNvSpPr>
            <a:spLocks noChangeArrowheads="1"/>
          </p:cNvSpPr>
          <p:nvPr/>
        </p:nvSpPr>
        <p:spPr bwMode="auto">
          <a:xfrm>
            <a:off x="254000" y="3582988"/>
            <a:ext cx="5186363" cy="523875"/>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Angsana New" pitchFamily="18" charset="-34"/>
              </a:rPr>
              <a:t>oriented</a:t>
            </a:r>
            <a:r>
              <a:rPr lang="en-US" altLang="en-US" sz="2800" b="1">
                <a:solidFill>
                  <a:srgbClr val="FF0000"/>
                </a:solidFill>
                <a:ea typeface="Times New Roman" pitchFamily="18" charset="0"/>
                <a:cs typeface="Angsana New" pitchFamily="18" charset="-34"/>
              </a:rPr>
              <a:t> =  focused, concentrated</a:t>
            </a:r>
            <a:endParaRPr lang="en-US" altLang="en-US" sz="2000">
              <a:solidFill>
                <a:srgbClr val="FF0000"/>
              </a:solidFill>
              <a:ea typeface="Times New Roman" pitchFamily="18" charset="0"/>
              <a:cs typeface="Angsana New" pitchFamily="18" charset="-34"/>
            </a:endParaRPr>
          </a:p>
        </p:txBody>
      </p:sp>
      <p:sp>
        <p:nvSpPr>
          <p:cNvPr id="50181" name="Rectangle 5"/>
          <p:cNvSpPr>
            <a:spLocks noChangeArrowheads="1"/>
          </p:cNvSpPr>
          <p:nvPr/>
        </p:nvSpPr>
        <p:spPr bwMode="auto">
          <a:xfrm>
            <a:off x="254000" y="4132263"/>
            <a:ext cx="4629150" cy="523875"/>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Angsana New" pitchFamily="18" charset="-34"/>
              </a:rPr>
              <a:t>rational</a:t>
            </a:r>
            <a:r>
              <a:rPr lang="en-US" altLang="en-US" sz="2800" b="1">
                <a:solidFill>
                  <a:srgbClr val="FF0000"/>
                </a:solidFill>
                <a:ea typeface="Times New Roman" pitchFamily="18" charset="0"/>
                <a:cs typeface="Angsana New" pitchFamily="18" charset="-34"/>
              </a:rPr>
              <a:t> =  logical, reasonable </a:t>
            </a:r>
            <a:endParaRPr lang="en-US" altLang="en-US" sz="2000">
              <a:solidFill>
                <a:srgbClr val="FF0000"/>
              </a:solidFill>
              <a:ea typeface="Times New Roman" pitchFamily="18" charset="0"/>
              <a:cs typeface="Angsana New" pitchFamily="18" charset="-34"/>
            </a:endParaRPr>
          </a:p>
        </p:txBody>
      </p:sp>
      <p:sp>
        <p:nvSpPr>
          <p:cNvPr id="50182" name="Rectangle 6"/>
          <p:cNvSpPr>
            <a:spLocks noChangeArrowheads="1"/>
          </p:cNvSpPr>
          <p:nvPr/>
        </p:nvSpPr>
        <p:spPr bwMode="auto">
          <a:xfrm>
            <a:off x="231775" y="4656138"/>
            <a:ext cx="4986338" cy="522287"/>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Angsana New" pitchFamily="18" charset="-34"/>
              </a:rPr>
              <a:t>capable of</a:t>
            </a:r>
            <a:r>
              <a:rPr lang="en-US" altLang="en-US" sz="2800" b="1">
                <a:solidFill>
                  <a:srgbClr val="FF0000"/>
                </a:solidFill>
                <a:ea typeface="Times New Roman" pitchFamily="18" charset="0"/>
                <a:cs typeface="Angsana New" pitchFamily="18" charset="-34"/>
              </a:rPr>
              <a:t>  = skilled, competent </a:t>
            </a:r>
            <a:endParaRPr lang="en-US" altLang="en-US" sz="2000">
              <a:solidFill>
                <a:srgbClr val="FF0000"/>
              </a:solidFill>
              <a:ea typeface="Times New Roman" pitchFamily="18" charset="0"/>
              <a:cs typeface="Angsana New" pitchFamily="18" charset="-34"/>
            </a:endParaRPr>
          </a:p>
        </p:txBody>
      </p:sp>
      <p:sp>
        <p:nvSpPr>
          <p:cNvPr id="50183" name="Rectangle 7"/>
          <p:cNvSpPr>
            <a:spLocks noChangeArrowheads="1"/>
          </p:cNvSpPr>
          <p:nvPr/>
        </p:nvSpPr>
        <p:spPr bwMode="auto">
          <a:xfrm>
            <a:off x="266700" y="5162550"/>
            <a:ext cx="4684713" cy="523875"/>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Angsana New" pitchFamily="18" charset="-34"/>
              </a:rPr>
              <a:t>uplifting</a:t>
            </a:r>
            <a:r>
              <a:rPr lang="en-US" altLang="en-US" sz="2800" b="1">
                <a:solidFill>
                  <a:srgbClr val="FF0000"/>
                </a:solidFill>
                <a:ea typeface="Times New Roman" pitchFamily="18" charset="0"/>
                <a:cs typeface="Angsana New" pitchFamily="18" charset="-34"/>
              </a:rPr>
              <a:t> = inspiring, elevating </a:t>
            </a:r>
            <a:endParaRPr lang="en-US" altLang="en-US" sz="2000">
              <a:solidFill>
                <a:srgbClr val="FF0000"/>
              </a:solidFill>
              <a:ea typeface="Times New Roman" pitchFamily="18" charset="0"/>
              <a:cs typeface="Angsana New" pitchFamily="18" charset="-34"/>
            </a:endParaRPr>
          </a:p>
        </p:txBody>
      </p:sp>
      <p:sp>
        <p:nvSpPr>
          <p:cNvPr id="50184" name="Rectangle 8"/>
          <p:cNvSpPr>
            <a:spLocks noChangeArrowheads="1"/>
          </p:cNvSpPr>
          <p:nvPr/>
        </p:nvSpPr>
        <p:spPr bwMode="auto">
          <a:xfrm>
            <a:off x="268288" y="5724525"/>
            <a:ext cx="4387850" cy="522288"/>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Angsana New" pitchFamily="18" charset="-34"/>
              </a:rPr>
              <a:t>outlets</a:t>
            </a:r>
            <a:r>
              <a:rPr lang="en-US" altLang="en-US" sz="2800" b="1">
                <a:solidFill>
                  <a:srgbClr val="FF0000"/>
                </a:solidFill>
                <a:ea typeface="Times New Roman" pitchFamily="18" charset="0"/>
                <a:cs typeface="Angsana New" pitchFamily="18" charset="-34"/>
              </a:rPr>
              <a:t> = channels, passages</a:t>
            </a:r>
            <a:endParaRPr lang="en-US" altLang="en-US" sz="2000">
              <a:solidFill>
                <a:srgbClr val="FF0000"/>
              </a:solidFill>
              <a:ea typeface="Times New Roman" pitchFamily="18" charset="0"/>
              <a:cs typeface="Angsana New" pitchFamily="18" charset="-34"/>
            </a:endParaRPr>
          </a:p>
        </p:txBody>
      </p:sp>
      <p:sp>
        <p:nvSpPr>
          <p:cNvPr id="50185" name="Rectangle 9"/>
          <p:cNvSpPr>
            <a:spLocks noChangeArrowheads="1"/>
          </p:cNvSpPr>
          <p:nvPr/>
        </p:nvSpPr>
        <p:spPr bwMode="auto">
          <a:xfrm>
            <a:off x="231775" y="6227763"/>
            <a:ext cx="8224838" cy="522287"/>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Angsana New" pitchFamily="18" charset="-34"/>
              </a:rPr>
              <a:t>contribute to</a:t>
            </a:r>
            <a:r>
              <a:rPr lang="en-US" altLang="en-US" sz="2800" b="1">
                <a:solidFill>
                  <a:srgbClr val="FF0000"/>
                </a:solidFill>
                <a:ea typeface="Times New Roman" pitchFamily="18" charset="0"/>
                <a:cs typeface="Angsana New" pitchFamily="18" charset="-34"/>
              </a:rPr>
              <a:t> =  donate to, conduce to, responsible for</a:t>
            </a:r>
            <a:endParaRPr lang="en-US" altLang="en-US" sz="2000">
              <a:solidFill>
                <a:srgbClr val="FF0000"/>
              </a:solidFill>
              <a:ea typeface="Times New Roman" pitchFamily="18" charset="0"/>
              <a:cs typeface="Angsana New" pitchFamily="18" charset="-34"/>
            </a:endParaRPr>
          </a:p>
        </p:txBody>
      </p:sp>
      <p:sp>
        <p:nvSpPr>
          <p:cNvPr id="50186" name="Rectangle 10"/>
          <p:cNvSpPr>
            <a:spLocks noChangeArrowheads="1"/>
          </p:cNvSpPr>
          <p:nvPr/>
        </p:nvSpPr>
        <p:spPr bwMode="auto">
          <a:xfrm>
            <a:off x="5160963" y="5708650"/>
            <a:ext cx="3976687" cy="522288"/>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Angsana New" pitchFamily="18" charset="-34"/>
              </a:rPr>
              <a:t>figures</a:t>
            </a:r>
            <a:r>
              <a:rPr lang="en-US" altLang="en-US" sz="2800" b="1">
                <a:solidFill>
                  <a:srgbClr val="FF0000"/>
                </a:solidFill>
                <a:ea typeface="Times New Roman" pitchFamily="18" charset="0"/>
                <a:cs typeface="Angsana New" pitchFamily="18" charset="-34"/>
              </a:rPr>
              <a:t> = famous persons </a:t>
            </a:r>
            <a:endParaRPr lang="en-US" altLang="en-US" sz="2000">
              <a:solidFill>
                <a:srgbClr val="FF0000"/>
              </a:solidFill>
              <a:ea typeface="Times New Roman" pitchFamily="18" charset="0"/>
              <a:cs typeface="Angsana New" pitchFamily="18" charset="-34"/>
            </a:endParaRPr>
          </a:p>
        </p:txBody>
      </p:sp>
      <p:sp>
        <p:nvSpPr>
          <p:cNvPr id="50187" name="TextBox 11"/>
          <p:cNvSpPr txBox="1">
            <a:spLocks noChangeArrowheads="1"/>
          </p:cNvSpPr>
          <p:nvPr/>
        </p:nvSpPr>
        <p:spPr bwMode="auto">
          <a:xfrm>
            <a:off x="6961188" y="33338"/>
            <a:ext cx="1931170" cy="523220"/>
          </a:xfrm>
          <a:prstGeom prst="rect">
            <a:avLst/>
          </a:prstGeom>
          <a:noFill/>
          <a:ln w="9525">
            <a:noFill/>
            <a:miter lim="800000"/>
            <a:headEnd/>
            <a:tailEnd/>
          </a:ln>
        </p:spPr>
        <p:txBody>
          <a:bodyPr wrap="none">
            <a:spAutoFit/>
          </a:bodyPr>
          <a:lstStyle/>
          <a:p>
            <a:pPr eaLnBrk="1" hangingPunct="1"/>
            <a:r>
              <a:rPr lang="en-US" altLang="en-US" sz="2800" b="1" i="1" dirty="0"/>
              <a:t>Exercise </a:t>
            </a:r>
            <a:r>
              <a:rPr lang="en-US" altLang="en-US" sz="2800" b="1" i="1" dirty="0" smtClean="0"/>
              <a:t>7-4</a:t>
            </a:r>
            <a:endParaRPr lang="en-US" altLang="en-US" sz="2800" b="1" i="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260350"/>
            <a:ext cx="8424863" cy="3786188"/>
          </a:xfrm>
          <a:prstGeom prst="rect">
            <a:avLst/>
          </a:prstGeom>
        </p:spPr>
        <p:txBody>
          <a:bodyPr>
            <a:spAutoFit/>
          </a:bodyPr>
          <a:lstStyle/>
          <a:p>
            <a:pPr algn="ctr">
              <a:spcAft>
                <a:spcPts val="0"/>
              </a:spcAft>
              <a:defRPr/>
            </a:pPr>
            <a:r>
              <a:rPr lang="en-US" sz="2400" b="1" i="1" dirty="0">
                <a:latin typeface="+mn-lt"/>
                <a:ea typeface="Times New Roman"/>
                <a:cs typeface="Angsana New"/>
              </a:rPr>
              <a:t>The Halo Effect Problem</a:t>
            </a:r>
            <a:endParaRPr lang="en-US" sz="2400" dirty="0">
              <a:latin typeface="+mn-lt"/>
              <a:ea typeface="Times New Roman"/>
              <a:cs typeface="Angsana New"/>
            </a:endParaRPr>
          </a:p>
          <a:p>
            <a:pPr>
              <a:defRPr/>
            </a:pPr>
            <a:r>
              <a:rPr lang="en-US" sz="2400" dirty="0">
                <a:latin typeface="+mn-lt"/>
                <a:ea typeface="Times New Roman"/>
              </a:rPr>
              <a:t>	There is a “halo effect” in the </a:t>
            </a:r>
            <a:r>
              <a:rPr lang="en-US" sz="2400" b="1" u="sng" dirty="0">
                <a:latin typeface="+mn-lt"/>
                <a:ea typeface="Times New Roman"/>
              </a:rPr>
              <a:t>appraisal</a:t>
            </a:r>
            <a:r>
              <a:rPr lang="en-US" sz="2400" dirty="0">
                <a:latin typeface="+mn-lt"/>
                <a:ea typeface="Times New Roman"/>
              </a:rPr>
              <a:t> when the appraiser assigns the same rating to all </a:t>
            </a:r>
            <a:r>
              <a:rPr lang="en-US" sz="2400" b="1" u="sng" dirty="0">
                <a:latin typeface="+mn-lt"/>
                <a:ea typeface="Times New Roman"/>
              </a:rPr>
              <a:t>traits</a:t>
            </a:r>
            <a:r>
              <a:rPr lang="en-US" sz="2400" dirty="0">
                <a:latin typeface="+mn-lt"/>
                <a:ea typeface="Times New Roman"/>
              </a:rPr>
              <a:t> regardless of an employee’s actual performance on these traits. The problem often occurs with employees who are especially friendly (or unfriendly) toward the supervisor. For example, the “unfriendly” employee will often be rated as unsatisfactory for all traits rather than simply for the trait “gets along well with others.” A five-or ten-minute training program, showing supervisors what to avoid, can help </a:t>
            </a:r>
            <a:r>
              <a:rPr lang="en-US" sz="2400" b="1" u="sng" dirty="0">
                <a:latin typeface="+mn-lt"/>
                <a:ea typeface="Times New Roman"/>
              </a:rPr>
              <a:t>alleviate</a:t>
            </a:r>
            <a:r>
              <a:rPr lang="en-US" sz="2400" dirty="0">
                <a:latin typeface="+mn-lt"/>
                <a:ea typeface="Times New Roman"/>
              </a:rPr>
              <a:t> this problem (</a:t>
            </a:r>
            <a:r>
              <a:rPr lang="en-US" sz="2400" dirty="0" err="1">
                <a:latin typeface="+mn-lt"/>
                <a:ea typeface="Times New Roman"/>
              </a:rPr>
              <a:t>Dessler</a:t>
            </a:r>
            <a:r>
              <a:rPr lang="en-US" sz="2400" dirty="0">
                <a:latin typeface="+mn-lt"/>
                <a:ea typeface="Times New Roman"/>
              </a:rPr>
              <a:t>, 1977, p. 222).</a:t>
            </a:r>
            <a:endParaRPr lang="en-US" sz="2400" dirty="0">
              <a:latin typeface="+mn-lt"/>
            </a:endParaRPr>
          </a:p>
        </p:txBody>
      </p:sp>
      <p:sp>
        <p:nvSpPr>
          <p:cNvPr id="51203" name="Rectangle 2"/>
          <p:cNvSpPr>
            <a:spLocks noChangeArrowheads="1"/>
          </p:cNvSpPr>
          <p:nvPr/>
        </p:nvSpPr>
        <p:spPr bwMode="auto">
          <a:xfrm>
            <a:off x="539750" y="4264025"/>
            <a:ext cx="6999288" cy="522288"/>
          </a:xfrm>
          <a:prstGeom prst="rect">
            <a:avLst/>
          </a:prstGeom>
          <a:noFill/>
          <a:ln w="9525">
            <a:noFill/>
            <a:miter lim="800000"/>
            <a:headEnd/>
            <a:tailEnd/>
          </a:ln>
        </p:spPr>
        <p:txBody>
          <a:bodyPr wrap="none">
            <a:spAutoFit/>
          </a:bodyPr>
          <a:lstStyle/>
          <a:p>
            <a:r>
              <a:rPr lang="en-US" altLang="en-US" sz="2800" b="1" u="sng">
                <a:solidFill>
                  <a:srgbClr val="FF0000"/>
                </a:solidFill>
                <a:cs typeface="Times New Roman" pitchFamily="18" charset="0"/>
              </a:rPr>
              <a:t>appraisal</a:t>
            </a:r>
            <a:r>
              <a:rPr lang="en-US" altLang="en-US" sz="2800" b="1">
                <a:solidFill>
                  <a:srgbClr val="FF0000"/>
                </a:solidFill>
                <a:cs typeface="Times New Roman" pitchFamily="18" charset="0"/>
              </a:rPr>
              <a:t> = assessment, evaluation, judgment</a:t>
            </a:r>
            <a:endParaRPr lang="en-US" altLang="en-US" sz="2000">
              <a:solidFill>
                <a:srgbClr val="FF0000"/>
              </a:solidFill>
            </a:endParaRPr>
          </a:p>
        </p:txBody>
      </p:sp>
      <p:sp>
        <p:nvSpPr>
          <p:cNvPr id="51204" name="Rectangle 3"/>
          <p:cNvSpPr>
            <a:spLocks noChangeArrowheads="1"/>
          </p:cNvSpPr>
          <p:nvPr/>
        </p:nvSpPr>
        <p:spPr bwMode="auto">
          <a:xfrm>
            <a:off x="558800" y="4941888"/>
            <a:ext cx="5106988" cy="522287"/>
          </a:xfrm>
          <a:prstGeom prst="rect">
            <a:avLst/>
          </a:prstGeom>
          <a:noFill/>
          <a:ln w="9525">
            <a:noFill/>
            <a:miter lim="800000"/>
            <a:headEnd/>
            <a:tailEnd/>
          </a:ln>
        </p:spPr>
        <p:txBody>
          <a:bodyPr wrap="none">
            <a:spAutoFit/>
          </a:bodyPr>
          <a:lstStyle/>
          <a:p>
            <a:r>
              <a:rPr lang="en-US" altLang="en-US" sz="2800" b="1" u="sng">
                <a:solidFill>
                  <a:srgbClr val="FF0000"/>
                </a:solidFill>
                <a:cs typeface="Times New Roman" pitchFamily="18" charset="0"/>
              </a:rPr>
              <a:t>traits</a:t>
            </a:r>
            <a:r>
              <a:rPr lang="en-US" altLang="en-US" sz="2800" b="1">
                <a:solidFill>
                  <a:srgbClr val="FF0000"/>
                </a:solidFill>
                <a:cs typeface="Times New Roman" pitchFamily="18" charset="0"/>
              </a:rPr>
              <a:t> = characters, qualifications </a:t>
            </a:r>
            <a:endParaRPr lang="en-US" altLang="en-US" sz="2000">
              <a:solidFill>
                <a:srgbClr val="FF0000"/>
              </a:solidFill>
            </a:endParaRPr>
          </a:p>
        </p:txBody>
      </p:sp>
      <p:sp>
        <p:nvSpPr>
          <p:cNvPr id="51205" name="Rectangle 4"/>
          <p:cNvSpPr>
            <a:spLocks noChangeArrowheads="1"/>
          </p:cNvSpPr>
          <p:nvPr/>
        </p:nvSpPr>
        <p:spPr bwMode="auto">
          <a:xfrm>
            <a:off x="595313" y="5661025"/>
            <a:ext cx="5073650" cy="523875"/>
          </a:xfrm>
          <a:prstGeom prst="rect">
            <a:avLst/>
          </a:prstGeom>
          <a:noFill/>
          <a:ln w="9525">
            <a:noFill/>
            <a:miter lim="800000"/>
            <a:headEnd/>
            <a:tailEnd/>
          </a:ln>
        </p:spPr>
        <p:txBody>
          <a:bodyPr wrap="none">
            <a:spAutoFit/>
          </a:bodyPr>
          <a:lstStyle/>
          <a:p>
            <a:r>
              <a:rPr lang="en-US" altLang="en-US" sz="2800" b="1" u="sng">
                <a:solidFill>
                  <a:srgbClr val="FF0000"/>
                </a:solidFill>
                <a:cs typeface="Times New Roman" pitchFamily="18" charset="0"/>
              </a:rPr>
              <a:t>alleviate</a:t>
            </a:r>
            <a:r>
              <a:rPr lang="en-US" altLang="en-US" sz="2800" b="1">
                <a:solidFill>
                  <a:srgbClr val="FF0000"/>
                </a:solidFill>
                <a:cs typeface="Times New Roman" pitchFamily="18" charset="0"/>
              </a:rPr>
              <a:t> =  lessen, ease, improve</a:t>
            </a:r>
            <a:endParaRPr lang="en-US" altLang="en-US" sz="2000">
              <a:solidFill>
                <a:srgbClr val="FF0000"/>
              </a:solidFill>
            </a:endParaRPr>
          </a:p>
        </p:txBody>
      </p:sp>
      <p:sp>
        <p:nvSpPr>
          <p:cNvPr id="51206" name="TextBox 5"/>
          <p:cNvSpPr txBox="1">
            <a:spLocks noChangeArrowheads="1"/>
          </p:cNvSpPr>
          <p:nvPr/>
        </p:nvSpPr>
        <p:spPr bwMode="auto">
          <a:xfrm>
            <a:off x="6961188" y="33338"/>
            <a:ext cx="1931170" cy="523220"/>
          </a:xfrm>
          <a:prstGeom prst="rect">
            <a:avLst/>
          </a:prstGeom>
          <a:noFill/>
          <a:ln w="9525">
            <a:noFill/>
            <a:miter lim="800000"/>
            <a:headEnd/>
            <a:tailEnd/>
          </a:ln>
        </p:spPr>
        <p:txBody>
          <a:bodyPr wrap="none">
            <a:spAutoFit/>
          </a:bodyPr>
          <a:lstStyle/>
          <a:p>
            <a:pPr eaLnBrk="1" hangingPunct="1"/>
            <a:r>
              <a:rPr lang="en-US" altLang="en-US" sz="2800" b="1" i="1" dirty="0"/>
              <a:t>Exercise </a:t>
            </a:r>
            <a:r>
              <a:rPr lang="en-US" altLang="en-US" sz="2800" b="1" i="1" dirty="0" smtClean="0"/>
              <a:t>7-5</a:t>
            </a:r>
            <a:endParaRPr lang="en-US" altLang="en-US" sz="2800" b="1"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147"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sp>
        <p:nvSpPr>
          <p:cNvPr id="6149" name="TextBox 6"/>
          <p:cNvSpPr txBox="1">
            <a:spLocks noChangeArrowheads="1"/>
          </p:cNvSpPr>
          <p:nvPr/>
        </p:nvSpPr>
        <p:spPr bwMode="auto">
          <a:xfrm>
            <a:off x="7083425" y="214313"/>
            <a:ext cx="1812925" cy="523875"/>
          </a:xfrm>
          <a:prstGeom prst="rect">
            <a:avLst/>
          </a:prstGeom>
          <a:noFill/>
          <a:ln w="9525">
            <a:noFill/>
            <a:miter lim="800000"/>
            <a:headEnd/>
            <a:tailEnd/>
          </a:ln>
        </p:spPr>
        <p:txBody>
          <a:bodyPr wrap="none">
            <a:spAutoFit/>
          </a:bodyPr>
          <a:lstStyle/>
          <a:p>
            <a:pPr eaLnBrk="1" hangingPunct="1"/>
            <a:r>
              <a:rPr lang="en-US" altLang="en-US" sz="2800"/>
              <a:t>Exercise - 2</a:t>
            </a:r>
          </a:p>
        </p:txBody>
      </p:sp>
      <p:sp>
        <p:nvSpPr>
          <p:cNvPr id="6150" name="Rectangle 1"/>
          <p:cNvSpPr>
            <a:spLocks noChangeArrowheads="1"/>
          </p:cNvSpPr>
          <p:nvPr/>
        </p:nvSpPr>
        <p:spPr bwMode="auto">
          <a:xfrm>
            <a:off x="206375" y="981075"/>
            <a:ext cx="3846513" cy="584200"/>
          </a:xfrm>
          <a:prstGeom prst="rect">
            <a:avLst/>
          </a:prstGeom>
          <a:noFill/>
          <a:ln w="9525">
            <a:noFill/>
            <a:miter lim="800000"/>
            <a:headEnd/>
            <a:tailEnd/>
          </a:ln>
        </p:spPr>
        <p:txBody>
          <a:bodyPr wrap="none">
            <a:spAutoFit/>
          </a:bodyPr>
          <a:lstStyle/>
          <a:p>
            <a:pPr eaLnBrk="1" hangingPunct="1"/>
            <a:r>
              <a:rPr lang="en-US" altLang="en-US" sz="3200"/>
              <a:t>____G____ 1. Process</a:t>
            </a:r>
          </a:p>
        </p:txBody>
      </p:sp>
      <p:sp>
        <p:nvSpPr>
          <p:cNvPr id="6151" name="Rectangle 2"/>
          <p:cNvSpPr>
            <a:spLocks noChangeArrowheads="1"/>
          </p:cNvSpPr>
          <p:nvPr/>
        </p:nvSpPr>
        <p:spPr bwMode="auto">
          <a:xfrm>
            <a:off x="220663" y="1703388"/>
            <a:ext cx="3976687" cy="584200"/>
          </a:xfrm>
          <a:prstGeom prst="rect">
            <a:avLst/>
          </a:prstGeom>
          <a:noFill/>
          <a:ln w="9525">
            <a:noFill/>
            <a:miter lim="800000"/>
            <a:headEnd/>
            <a:tailEnd/>
          </a:ln>
        </p:spPr>
        <p:txBody>
          <a:bodyPr wrap="none">
            <a:spAutoFit/>
          </a:bodyPr>
          <a:lstStyle/>
          <a:p>
            <a:pPr eaLnBrk="1" hangingPunct="1"/>
            <a:r>
              <a:rPr lang="en-US" altLang="en-US" sz="3200"/>
              <a:t>____K____ 2. Network</a:t>
            </a:r>
          </a:p>
        </p:txBody>
      </p:sp>
      <p:sp>
        <p:nvSpPr>
          <p:cNvPr id="6152" name="Rectangle 4"/>
          <p:cNvSpPr>
            <a:spLocks noChangeArrowheads="1"/>
          </p:cNvSpPr>
          <p:nvPr/>
        </p:nvSpPr>
        <p:spPr bwMode="auto">
          <a:xfrm>
            <a:off x="254000" y="2492375"/>
            <a:ext cx="3263900" cy="584200"/>
          </a:xfrm>
          <a:prstGeom prst="rect">
            <a:avLst/>
          </a:prstGeom>
          <a:noFill/>
          <a:ln w="9525">
            <a:noFill/>
            <a:miter lim="800000"/>
            <a:headEnd/>
            <a:tailEnd/>
          </a:ln>
        </p:spPr>
        <p:txBody>
          <a:bodyPr wrap="none">
            <a:spAutoFit/>
          </a:bodyPr>
          <a:lstStyle/>
          <a:p>
            <a:pPr eaLnBrk="1" hangingPunct="1"/>
            <a:r>
              <a:rPr lang="en-US" altLang="en-US" sz="3200"/>
              <a:t>____C____ 3. Plan</a:t>
            </a:r>
          </a:p>
        </p:txBody>
      </p:sp>
      <p:sp>
        <p:nvSpPr>
          <p:cNvPr id="6153" name="Rectangle 6"/>
          <p:cNvSpPr>
            <a:spLocks noChangeArrowheads="1"/>
          </p:cNvSpPr>
          <p:nvPr/>
        </p:nvSpPr>
        <p:spPr bwMode="auto">
          <a:xfrm>
            <a:off x="234950" y="3348038"/>
            <a:ext cx="4484688" cy="584200"/>
          </a:xfrm>
          <a:prstGeom prst="rect">
            <a:avLst/>
          </a:prstGeom>
          <a:noFill/>
          <a:ln w="9525">
            <a:noFill/>
            <a:miter lim="800000"/>
            <a:headEnd/>
            <a:tailEnd/>
          </a:ln>
        </p:spPr>
        <p:txBody>
          <a:bodyPr wrap="none">
            <a:spAutoFit/>
          </a:bodyPr>
          <a:lstStyle/>
          <a:p>
            <a:pPr eaLnBrk="1" hangingPunct="1"/>
            <a:r>
              <a:rPr lang="en-US" altLang="en-US" sz="3200"/>
              <a:t>____L____ 4. Monopsony</a:t>
            </a:r>
          </a:p>
        </p:txBody>
      </p:sp>
      <p:sp>
        <p:nvSpPr>
          <p:cNvPr id="6154" name="Rectangle 7"/>
          <p:cNvSpPr>
            <a:spLocks noChangeArrowheads="1"/>
          </p:cNvSpPr>
          <p:nvPr/>
        </p:nvSpPr>
        <p:spPr bwMode="auto">
          <a:xfrm>
            <a:off x="276225" y="4108450"/>
            <a:ext cx="3895725" cy="584200"/>
          </a:xfrm>
          <a:prstGeom prst="rect">
            <a:avLst/>
          </a:prstGeom>
          <a:noFill/>
          <a:ln w="9525">
            <a:noFill/>
            <a:miter lim="800000"/>
            <a:headEnd/>
            <a:tailEnd/>
          </a:ln>
        </p:spPr>
        <p:txBody>
          <a:bodyPr wrap="none">
            <a:spAutoFit/>
          </a:bodyPr>
          <a:lstStyle/>
          <a:p>
            <a:pPr eaLnBrk="1" hangingPunct="1"/>
            <a:r>
              <a:rPr lang="en-US" altLang="en-US" sz="3200"/>
              <a:t>____F____ 5. Concept</a:t>
            </a:r>
          </a:p>
        </p:txBody>
      </p:sp>
      <p:sp>
        <p:nvSpPr>
          <p:cNvPr id="6155" name="Rectangle 8"/>
          <p:cNvSpPr>
            <a:spLocks noChangeArrowheads="1"/>
          </p:cNvSpPr>
          <p:nvPr/>
        </p:nvSpPr>
        <p:spPr bwMode="auto">
          <a:xfrm>
            <a:off x="255588" y="4941888"/>
            <a:ext cx="4419600" cy="584200"/>
          </a:xfrm>
          <a:prstGeom prst="rect">
            <a:avLst/>
          </a:prstGeom>
          <a:noFill/>
          <a:ln w="9525">
            <a:noFill/>
            <a:miter lim="800000"/>
            <a:headEnd/>
            <a:tailEnd/>
          </a:ln>
        </p:spPr>
        <p:txBody>
          <a:bodyPr wrap="none">
            <a:spAutoFit/>
          </a:bodyPr>
          <a:lstStyle/>
          <a:p>
            <a:pPr eaLnBrk="1" hangingPunct="1"/>
            <a:r>
              <a:rPr lang="en-US" altLang="en-US" sz="3200"/>
              <a:t>____E____ 6. Groupthink</a:t>
            </a:r>
          </a:p>
        </p:txBody>
      </p:sp>
      <p:sp>
        <p:nvSpPr>
          <p:cNvPr id="6156" name="Rectangle 9"/>
          <p:cNvSpPr>
            <a:spLocks noChangeArrowheads="1"/>
          </p:cNvSpPr>
          <p:nvPr/>
        </p:nvSpPr>
        <p:spPr bwMode="auto">
          <a:xfrm>
            <a:off x="254000" y="5707063"/>
            <a:ext cx="4029075" cy="584200"/>
          </a:xfrm>
          <a:prstGeom prst="rect">
            <a:avLst/>
          </a:prstGeom>
          <a:noFill/>
          <a:ln w="9525">
            <a:noFill/>
            <a:miter lim="800000"/>
            <a:headEnd/>
            <a:tailEnd/>
          </a:ln>
        </p:spPr>
        <p:txBody>
          <a:bodyPr wrap="none">
            <a:spAutoFit/>
          </a:bodyPr>
          <a:lstStyle/>
          <a:p>
            <a:pPr eaLnBrk="1" hangingPunct="1"/>
            <a:r>
              <a:rPr lang="en-US" altLang="en-US" sz="3200"/>
              <a:t>____J____ 7. Cognition</a:t>
            </a:r>
          </a:p>
        </p:txBody>
      </p:sp>
      <p:sp>
        <p:nvSpPr>
          <p:cNvPr id="6157" name="Rectangle 10"/>
          <p:cNvSpPr>
            <a:spLocks noChangeArrowheads="1"/>
          </p:cNvSpPr>
          <p:nvPr/>
        </p:nvSpPr>
        <p:spPr bwMode="auto">
          <a:xfrm>
            <a:off x="4968875" y="992188"/>
            <a:ext cx="4016375" cy="584200"/>
          </a:xfrm>
          <a:prstGeom prst="rect">
            <a:avLst/>
          </a:prstGeom>
          <a:noFill/>
          <a:ln w="9525">
            <a:noFill/>
            <a:miter lim="800000"/>
            <a:headEnd/>
            <a:tailEnd/>
          </a:ln>
        </p:spPr>
        <p:txBody>
          <a:bodyPr wrap="none">
            <a:spAutoFit/>
          </a:bodyPr>
          <a:lstStyle/>
          <a:p>
            <a:pPr eaLnBrk="1" hangingPunct="1"/>
            <a:r>
              <a:rPr lang="en-US" altLang="en-US" sz="3200"/>
              <a:t>____D____ 8. Learning</a:t>
            </a:r>
          </a:p>
        </p:txBody>
      </p:sp>
      <p:sp>
        <p:nvSpPr>
          <p:cNvPr id="6158" name="Rectangle 11"/>
          <p:cNvSpPr>
            <a:spLocks noChangeArrowheads="1"/>
          </p:cNvSpPr>
          <p:nvPr/>
        </p:nvSpPr>
        <p:spPr bwMode="auto">
          <a:xfrm>
            <a:off x="5119688" y="1703388"/>
            <a:ext cx="3663950" cy="584200"/>
          </a:xfrm>
          <a:prstGeom prst="rect">
            <a:avLst/>
          </a:prstGeom>
          <a:noFill/>
          <a:ln w="9525">
            <a:noFill/>
            <a:miter lim="800000"/>
            <a:headEnd/>
            <a:tailEnd/>
          </a:ln>
        </p:spPr>
        <p:txBody>
          <a:bodyPr wrap="none">
            <a:spAutoFit/>
          </a:bodyPr>
          <a:lstStyle/>
          <a:p>
            <a:pPr eaLnBrk="1" hangingPunct="1"/>
            <a:r>
              <a:rPr lang="en-US" altLang="en-US" sz="3200"/>
              <a:t>___H_____ 9. Model</a:t>
            </a:r>
          </a:p>
        </p:txBody>
      </p:sp>
      <p:sp>
        <p:nvSpPr>
          <p:cNvPr id="6159" name="Rectangle 12"/>
          <p:cNvSpPr>
            <a:spLocks noChangeArrowheads="1"/>
          </p:cNvSpPr>
          <p:nvPr/>
        </p:nvSpPr>
        <p:spPr bwMode="auto">
          <a:xfrm>
            <a:off x="4452938" y="2487613"/>
            <a:ext cx="4856162" cy="584200"/>
          </a:xfrm>
          <a:prstGeom prst="rect">
            <a:avLst/>
          </a:prstGeom>
          <a:noFill/>
          <a:ln w="9525">
            <a:noFill/>
            <a:miter lim="800000"/>
            <a:headEnd/>
            <a:tailEnd/>
          </a:ln>
        </p:spPr>
        <p:txBody>
          <a:bodyPr wrap="none">
            <a:spAutoFit/>
          </a:bodyPr>
          <a:lstStyle/>
          <a:p>
            <a:pPr eaLnBrk="1" hangingPunct="1"/>
            <a:r>
              <a:rPr lang="en-US" altLang="en-US" sz="3200"/>
              <a:t>____B____ 10. Productivity </a:t>
            </a:r>
          </a:p>
        </p:txBody>
      </p:sp>
      <p:sp>
        <p:nvSpPr>
          <p:cNvPr id="6160" name="Rectangle 13"/>
          <p:cNvSpPr>
            <a:spLocks noChangeArrowheads="1"/>
          </p:cNvSpPr>
          <p:nvPr/>
        </p:nvSpPr>
        <p:spPr bwMode="auto">
          <a:xfrm>
            <a:off x="5108575" y="3213100"/>
            <a:ext cx="3459163" cy="584200"/>
          </a:xfrm>
          <a:prstGeom prst="rect">
            <a:avLst/>
          </a:prstGeom>
          <a:noFill/>
          <a:ln w="9525">
            <a:noFill/>
            <a:miter lim="800000"/>
            <a:headEnd/>
            <a:tailEnd/>
          </a:ln>
        </p:spPr>
        <p:txBody>
          <a:bodyPr wrap="none">
            <a:spAutoFit/>
          </a:bodyPr>
          <a:lstStyle/>
          <a:p>
            <a:pPr eaLnBrk="1" hangingPunct="1"/>
            <a:r>
              <a:rPr lang="en-US" altLang="en-US" sz="3200"/>
              <a:t>___I_____ 11. Role </a:t>
            </a:r>
          </a:p>
        </p:txBody>
      </p:sp>
      <p:sp>
        <p:nvSpPr>
          <p:cNvPr id="6161" name="Rectangle 14"/>
          <p:cNvSpPr>
            <a:spLocks noChangeArrowheads="1"/>
          </p:cNvSpPr>
          <p:nvPr/>
        </p:nvSpPr>
        <p:spPr bwMode="auto">
          <a:xfrm>
            <a:off x="5154613" y="4079875"/>
            <a:ext cx="3689350" cy="584200"/>
          </a:xfrm>
          <a:prstGeom prst="rect">
            <a:avLst/>
          </a:prstGeom>
          <a:noFill/>
          <a:ln w="9525">
            <a:noFill/>
            <a:miter lim="800000"/>
            <a:headEnd/>
            <a:tailEnd/>
          </a:ln>
        </p:spPr>
        <p:txBody>
          <a:bodyPr wrap="none">
            <a:spAutoFit/>
          </a:bodyPr>
          <a:lstStyle/>
          <a:p>
            <a:pPr eaLnBrk="1" hangingPunct="1"/>
            <a:r>
              <a:rPr lang="en-US" altLang="en-US" sz="3200"/>
              <a:t>___M_____ 12. Task </a:t>
            </a:r>
          </a:p>
        </p:txBody>
      </p:sp>
      <p:sp>
        <p:nvSpPr>
          <p:cNvPr id="6162" name="Rectangle 15"/>
          <p:cNvSpPr>
            <a:spLocks noChangeArrowheads="1"/>
          </p:cNvSpPr>
          <p:nvPr/>
        </p:nvSpPr>
        <p:spPr bwMode="auto">
          <a:xfrm>
            <a:off x="5132388" y="4941888"/>
            <a:ext cx="3784600" cy="584200"/>
          </a:xfrm>
          <a:prstGeom prst="rect">
            <a:avLst/>
          </a:prstGeom>
          <a:noFill/>
          <a:ln w="9525">
            <a:noFill/>
            <a:miter lim="800000"/>
            <a:headEnd/>
            <a:tailEnd/>
          </a:ln>
        </p:spPr>
        <p:txBody>
          <a:bodyPr wrap="none">
            <a:spAutoFit/>
          </a:bodyPr>
          <a:lstStyle/>
          <a:p>
            <a:pPr eaLnBrk="1" hangingPunct="1"/>
            <a:r>
              <a:rPr lang="en-US" altLang="en-US" sz="3200"/>
              <a:t>____A____ 13. Value </a:t>
            </a:r>
          </a:p>
        </p:txBody>
      </p:sp>
      <p:sp>
        <p:nvSpPr>
          <p:cNvPr id="6163" name="Rectangle 16"/>
          <p:cNvSpPr>
            <a:spLocks noChangeArrowheads="1"/>
          </p:cNvSpPr>
          <p:nvPr/>
        </p:nvSpPr>
        <p:spPr bwMode="auto">
          <a:xfrm>
            <a:off x="4572000" y="5661025"/>
            <a:ext cx="4595813" cy="584200"/>
          </a:xfrm>
          <a:prstGeom prst="rect">
            <a:avLst/>
          </a:prstGeom>
          <a:noFill/>
          <a:ln w="9525">
            <a:noFill/>
            <a:miter lim="800000"/>
            <a:headEnd/>
            <a:tailEnd/>
          </a:ln>
        </p:spPr>
        <p:txBody>
          <a:bodyPr wrap="none">
            <a:spAutoFit/>
          </a:bodyPr>
          <a:lstStyle/>
          <a:p>
            <a:pPr eaLnBrk="1" hangingPunct="1"/>
            <a:r>
              <a:rPr lang="en-US" altLang="en-US" sz="3200"/>
              <a:t>____N_____ 14. Inventory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172"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457200" y="981075"/>
            <a:ext cx="2803525" cy="584200"/>
          </a:xfrm>
          <a:prstGeom prst="rect">
            <a:avLst/>
          </a:prstGeom>
          <a:noFill/>
        </p:spPr>
        <p:txBody>
          <a:bodyPr wrap="none">
            <a:spAutoFit/>
          </a:bodyPr>
          <a:lstStyle/>
          <a:p>
            <a:pPr eaLnBrk="1" hangingPunct="1">
              <a:defRPr/>
            </a:pPr>
            <a:r>
              <a:rPr lang="en-US" sz="3200" b="1" u="sng" dirty="0">
                <a:effectLst>
                  <a:outerShdw blurRad="38100" dist="38100" dir="2700000" algn="tl">
                    <a:srgbClr val="000000">
                      <a:alpha val="43137"/>
                    </a:srgbClr>
                  </a:outerShdw>
                </a:effectLst>
                <a:cs typeface="Arial" charset="0"/>
              </a:rPr>
              <a:t>Parts of Speech</a:t>
            </a:r>
          </a:p>
        </p:txBody>
      </p:sp>
      <p:pic>
        <p:nvPicPr>
          <p:cNvPr id="7174" name="Picture 9" descr="POS"/>
          <p:cNvPicPr>
            <a:picLocks noChangeAspect="1" noChangeArrowheads="1"/>
          </p:cNvPicPr>
          <p:nvPr/>
        </p:nvPicPr>
        <p:blipFill>
          <a:blip r:embed="rId2" cstate="print"/>
          <a:srcRect/>
          <a:stretch>
            <a:fillRect/>
          </a:stretch>
        </p:blipFill>
        <p:spPr bwMode="auto">
          <a:xfrm>
            <a:off x="2286000" y="801688"/>
            <a:ext cx="6072188" cy="607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196"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454025" y="981075"/>
            <a:ext cx="2755900" cy="584200"/>
          </a:xfrm>
          <a:prstGeom prst="rect">
            <a:avLst/>
          </a:prstGeom>
          <a:noFill/>
        </p:spPr>
        <p:txBody>
          <a:bodyPr wrap="none">
            <a:spAutoFit/>
          </a:bodyPr>
          <a:lstStyle/>
          <a:p>
            <a:pPr eaLnBrk="1" hangingPunct="1">
              <a:defRPr/>
            </a:pPr>
            <a:r>
              <a:rPr lang="en-US" sz="3200" dirty="0">
                <a:effectLst>
                  <a:outerShdw blurRad="38100" dist="38100" dir="2700000" algn="tl">
                    <a:srgbClr val="000000">
                      <a:alpha val="43137"/>
                    </a:srgbClr>
                  </a:outerShdw>
                </a:effectLst>
                <a:cs typeface="Arial" charset="0"/>
              </a:rPr>
              <a:t>Parts of Speech</a:t>
            </a:r>
          </a:p>
        </p:txBody>
      </p:sp>
      <p:sp>
        <p:nvSpPr>
          <p:cNvPr id="4" name="Rectangle 3"/>
          <p:cNvSpPr/>
          <p:nvPr/>
        </p:nvSpPr>
        <p:spPr>
          <a:xfrm>
            <a:off x="457200" y="1565275"/>
            <a:ext cx="8424863" cy="954088"/>
          </a:xfrm>
          <a:prstGeom prst="rect">
            <a:avLst/>
          </a:prstGeom>
        </p:spPr>
        <p:txBody>
          <a:bodyPr>
            <a:spAutoFit/>
          </a:bodyPr>
          <a:lstStyle/>
          <a:p>
            <a:pPr eaLnBrk="1" hangingPunct="1">
              <a:defRPr/>
            </a:pPr>
            <a:r>
              <a:rPr lang="en-US" sz="2800" b="1" dirty="0">
                <a:effectLst>
                  <a:outerShdw blurRad="38100" dist="38100" dir="2700000" algn="tl">
                    <a:srgbClr val="000000">
                      <a:alpha val="43137"/>
                    </a:srgbClr>
                  </a:outerShdw>
                </a:effectLst>
              </a:rPr>
              <a:t>1. Noun      </a:t>
            </a:r>
            <a:r>
              <a:rPr lang="en-US" sz="2800" b="1" i="1" dirty="0">
                <a:solidFill>
                  <a:srgbClr val="000099"/>
                </a:solidFill>
              </a:rPr>
              <a:t>refers to words that are used to name persons, things, animals, places, ideas, or events. </a:t>
            </a:r>
            <a:endParaRPr lang="th-TH" sz="2800" b="1" i="1" dirty="0">
              <a:solidFill>
                <a:srgbClr val="000099"/>
              </a:solidFill>
            </a:endParaRPr>
          </a:p>
        </p:txBody>
      </p:sp>
      <p:sp>
        <p:nvSpPr>
          <p:cNvPr id="8199" name="Rectangle 4"/>
          <p:cNvSpPr>
            <a:spLocks noChangeArrowheads="1"/>
          </p:cNvSpPr>
          <p:nvPr/>
        </p:nvSpPr>
        <p:spPr bwMode="auto">
          <a:xfrm>
            <a:off x="282575" y="2781300"/>
            <a:ext cx="8861425" cy="3538538"/>
          </a:xfrm>
          <a:prstGeom prst="rect">
            <a:avLst/>
          </a:prstGeom>
          <a:noFill/>
          <a:ln w="9525">
            <a:noFill/>
            <a:miter lim="800000"/>
            <a:headEnd/>
            <a:tailEnd/>
          </a:ln>
        </p:spPr>
        <p:txBody>
          <a:bodyPr>
            <a:spAutoFit/>
          </a:bodyPr>
          <a:lstStyle/>
          <a:p>
            <a:pPr eaLnBrk="1" hangingPunct="1"/>
            <a:r>
              <a:rPr lang="en-US" altLang="en-US" sz="2800" b="1"/>
              <a:t>a.  </a:t>
            </a:r>
            <a:r>
              <a:rPr lang="en-US" altLang="en-US" sz="2800" b="1" u="sng"/>
              <a:t>Proper</a:t>
            </a:r>
            <a:r>
              <a:rPr lang="en-US" altLang="en-US" sz="2800"/>
              <a:t> –refers to specific names of persons, places, or things.</a:t>
            </a:r>
          </a:p>
          <a:p>
            <a:pPr eaLnBrk="1" hangingPunct="1"/>
            <a:r>
              <a:rPr lang="en-US" altLang="en-US" sz="2800" b="1"/>
              <a:t>b.  </a:t>
            </a:r>
            <a:r>
              <a:rPr lang="en-US" altLang="en-US" sz="2800" b="1" u="sng"/>
              <a:t>Common</a:t>
            </a:r>
            <a:r>
              <a:rPr lang="en-US" altLang="en-US" sz="2800"/>
              <a:t>–These are just generic names of persons, things, or places.</a:t>
            </a:r>
          </a:p>
          <a:p>
            <a:pPr eaLnBrk="1" hangingPunct="1"/>
            <a:r>
              <a:rPr lang="en-US" altLang="en-US" sz="2800" b="1"/>
              <a:t>c.  </a:t>
            </a:r>
            <a:r>
              <a:rPr lang="en-US" altLang="en-US" sz="2800" b="1" u="sng"/>
              <a:t>Concrete</a:t>
            </a:r>
            <a:r>
              <a:rPr lang="en-US" altLang="en-US" sz="2800"/>
              <a:t>  – this kind refers to nouns which you can perceive through your five senses.</a:t>
            </a:r>
          </a:p>
          <a:p>
            <a:pPr eaLnBrk="1" hangingPunct="1"/>
            <a:r>
              <a:rPr lang="en-US" altLang="en-US" sz="2800" b="1"/>
              <a:t>d.   </a:t>
            </a:r>
            <a:r>
              <a:rPr lang="en-US" altLang="en-US" sz="2800" b="1" u="sng"/>
              <a:t>Abstract</a:t>
            </a:r>
            <a:r>
              <a:rPr lang="en-US" altLang="en-US" sz="2800"/>
              <a:t>  - abstract nouns are those which you can’t perceive through your five senses.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220"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468313" y="847725"/>
            <a:ext cx="2754312" cy="585788"/>
          </a:xfrm>
          <a:prstGeom prst="rect">
            <a:avLst/>
          </a:prstGeom>
          <a:noFill/>
        </p:spPr>
        <p:txBody>
          <a:bodyPr wrap="none">
            <a:spAutoFit/>
          </a:bodyPr>
          <a:lstStyle/>
          <a:p>
            <a:pPr eaLnBrk="1" hangingPunct="1">
              <a:defRPr/>
            </a:pPr>
            <a:r>
              <a:rPr lang="en-US" sz="3200" dirty="0">
                <a:effectLst>
                  <a:outerShdw blurRad="38100" dist="38100" dir="2700000" algn="tl">
                    <a:srgbClr val="000000">
                      <a:alpha val="43137"/>
                    </a:srgbClr>
                  </a:outerShdw>
                </a:effectLst>
                <a:cs typeface="Arial" charset="0"/>
              </a:rPr>
              <a:t>Parts of Speech</a:t>
            </a:r>
          </a:p>
        </p:txBody>
      </p:sp>
      <p:sp>
        <p:nvSpPr>
          <p:cNvPr id="4" name="Rectangle 3"/>
          <p:cNvSpPr/>
          <p:nvPr/>
        </p:nvSpPr>
        <p:spPr>
          <a:xfrm>
            <a:off x="323850" y="1433513"/>
            <a:ext cx="8558213" cy="5170487"/>
          </a:xfrm>
          <a:prstGeom prst="rect">
            <a:avLst/>
          </a:prstGeom>
        </p:spPr>
        <p:txBody>
          <a:bodyPr>
            <a:spAutoFit/>
          </a:bodyPr>
          <a:lstStyle/>
          <a:p>
            <a:pPr marL="514350" indent="-514350" eaLnBrk="1" hangingPunct="1">
              <a:buFontTx/>
              <a:buAutoNum type="alphaLcPeriod" startAt="5"/>
              <a:defRPr/>
            </a:pPr>
            <a:r>
              <a:rPr lang="en-US" sz="2800" b="1" u="sng" dirty="0"/>
              <a:t>Count</a:t>
            </a:r>
            <a:r>
              <a:rPr lang="en-US" sz="2800" dirty="0"/>
              <a:t> –  it refers to anything that is countable, and has a singular and plural form.</a:t>
            </a:r>
          </a:p>
          <a:p>
            <a:pPr eaLnBrk="1" hangingPunct="1">
              <a:defRPr/>
            </a:pPr>
            <a:endParaRPr lang="en-US" sz="800" dirty="0"/>
          </a:p>
          <a:p>
            <a:pPr eaLnBrk="1" hangingPunct="1">
              <a:defRPr/>
            </a:pPr>
            <a:r>
              <a:rPr lang="en-US" sz="2800" dirty="0"/>
              <a:t>f.   </a:t>
            </a:r>
            <a:r>
              <a:rPr lang="en-US" sz="2800" b="1" u="sng" dirty="0"/>
              <a:t>Mass</a:t>
            </a:r>
            <a:r>
              <a:rPr lang="en-US" sz="2800" dirty="0"/>
              <a:t> – this is the opposite of count nouns. Mass nouns are also called non-countable nouns, and they need to have “counters” to quantify them.</a:t>
            </a:r>
          </a:p>
          <a:p>
            <a:pPr eaLnBrk="1" hangingPunct="1">
              <a:defRPr/>
            </a:pPr>
            <a:r>
              <a:rPr lang="en-US" sz="2800" dirty="0"/>
              <a:t>Examples of Counters: kilo, cup, meter</a:t>
            </a:r>
          </a:p>
          <a:p>
            <a:pPr eaLnBrk="1" hangingPunct="1">
              <a:defRPr/>
            </a:pPr>
            <a:r>
              <a:rPr lang="en-US" sz="2800" dirty="0"/>
              <a:t>Examples of Mass Nouns: rice, flour, sugar</a:t>
            </a:r>
          </a:p>
          <a:p>
            <a:pPr eaLnBrk="1" hangingPunct="1">
              <a:defRPr/>
            </a:pPr>
            <a:endParaRPr lang="en-US" sz="1400" dirty="0"/>
          </a:p>
          <a:p>
            <a:pPr eaLnBrk="1" hangingPunct="1">
              <a:defRPr/>
            </a:pPr>
            <a:r>
              <a:rPr lang="en-US" sz="2800" dirty="0"/>
              <a:t>g.   </a:t>
            </a:r>
            <a:r>
              <a:rPr lang="en-US" sz="2800" b="1" u="sng" dirty="0"/>
              <a:t>Collective</a:t>
            </a:r>
            <a:r>
              <a:rPr lang="en-US" sz="2800" dirty="0"/>
              <a:t>– refers to a group of persons, animals, or things.</a:t>
            </a:r>
          </a:p>
          <a:p>
            <a:pPr eaLnBrk="1" hangingPunct="1">
              <a:defRPr/>
            </a:pPr>
            <a:r>
              <a:rPr lang="en-US" sz="2800" dirty="0"/>
              <a:t>Example: faculty (group of teachers), class (group of students), pride (group of lions)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244" name="TextBox 4"/>
          <p:cNvSpPr txBox="1">
            <a:spLocks noChangeArrowheads="1"/>
          </p:cNvSpPr>
          <p:nvPr/>
        </p:nvSpPr>
        <p:spPr bwMode="auto">
          <a:xfrm>
            <a:off x="7797800" y="6588125"/>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6159500" y="160338"/>
            <a:ext cx="2754313" cy="584200"/>
          </a:xfrm>
          <a:prstGeom prst="rect">
            <a:avLst/>
          </a:prstGeom>
          <a:noFill/>
        </p:spPr>
        <p:txBody>
          <a:bodyPr wrap="none">
            <a:spAutoFit/>
          </a:bodyPr>
          <a:lstStyle/>
          <a:p>
            <a:pPr eaLnBrk="1" hangingPunct="1">
              <a:defRPr/>
            </a:pPr>
            <a:r>
              <a:rPr lang="en-US" sz="3200" dirty="0">
                <a:effectLst>
                  <a:outerShdw blurRad="38100" dist="38100" dir="2700000" algn="tl">
                    <a:srgbClr val="000000">
                      <a:alpha val="43137"/>
                    </a:srgbClr>
                  </a:outerShdw>
                </a:effectLst>
                <a:cs typeface="Arial" charset="0"/>
              </a:rPr>
              <a:t>Parts of Speech</a:t>
            </a:r>
          </a:p>
        </p:txBody>
      </p:sp>
      <p:sp>
        <p:nvSpPr>
          <p:cNvPr id="4" name="Rectangle 3"/>
          <p:cNvSpPr/>
          <p:nvPr/>
        </p:nvSpPr>
        <p:spPr>
          <a:xfrm>
            <a:off x="317500" y="765175"/>
            <a:ext cx="8351838" cy="522288"/>
          </a:xfrm>
          <a:prstGeom prst="rect">
            <a:avLst/>
          </a:prstGeom>
        </p:spPr>
        <p:txBody>
          <a:bodyPr>
            <a:spAutoFit/>
          </a:bodyPr>
          <a:lstStyle/>
          <a:p>
            <a:pPr eaLnBrk="1" hangingPunct="1">
              <a:defRPr/>
            </a:pPr>
            <a:r>
              <a:rPr lang="en-US" sz="2800" b="1" i="1" dirty="0">
                <a:effectLst>
                  <a:outerShdw blurRad="38100" dist="38100" dir="2700000" algn="tl">
                    <a:srgbClr val="000000">
                      <a:alpha val="43137"/>
                    </a:srgbClr>
                  </a:outerShdw>
                </a:effectLst>
              </a:rPr>
              <a:t>2. Pronoun     </a:t>
            </a:r>
            <a:r>
              <a:rPr lang="en-US" sz="2800" dirty="0"/>
              <a:t>functions as a replacement for a noun.</a:t>
            </a:r>
            <a:endParaRPr lang="th-TH" sz="2800" dirty="0"/>
          </a:p>
        </p:txBody>
      </p:sp>
      <p:pic>
        <p:nvPicPr>
          <p:cNvPr id="10247" name="Picture 2" descr="http://mrswarnerarlington.weebly.com/uploads/6/9/0/0/6900648/3544775.png?800"/>
          <p:cNvPicPr>
            <a:picLocks noChangeAspect="1" noChangeArrowheads="1"/>
          </p:cNvPicPr>
          <p:nvPr/>
        </p:nvPicPr>
        <p:blipFill>
          <a:blip r:embed="rId2" cstate="print"/>
          <a:srcRect/>
          <a:stretch>
            <a:fillRect/>
          </a:stretch>
        </p:blipFill>
        <p:spPr bwMode="auto">
          <a:xfrm>
            <a:off x="501650" y="1125538"/>
            <a:ext cx="8201025" cy="5462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3217</Words>
  <Application>Microsoft Office PowerPoint</Application>
  <PresentationFormat>On-screen Show (4:3)</PresentationFormat>
  <Paragraphs>316</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BUS 6000</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11</cp:revision>
  <dcterms:created xsi:type="dcterms:W3CDTF">2016-09-17T01:54:22Z</dcterms:created>
  <dcterms:modified xsi:type="dcterms:W3CDTF">2016-09-17T09:49:28Z</dcterms:modified>
</cp:coreProperties>
</file>